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7" r:id="rId1"/>
  </p:sldMasterIdLst>
  <p:notesMasterIdLst>
    <p:notesMasterId r:id="rId29"/>
  </p:notesMasterIdLst>
  <p:handoutMasterIdLst>
    <p:handoutMasterId r:id="rId30"/>
  </p:handoutMasterIdLst>
  <p:sldIdLst>
    <p:sldId id="292" r:id="rId2"/>
    <p:sldId id="256" r:id="rId3"/>
    <p:sldId id="258" r:id="rId4"/>
    <p:sldId id="264" r:id="rId5"/>
    <p:sldId id="265" r:id="rId6"/>
    <p:sldId id="262" r:id="rId7"/>
    <p:sldId id="271" r:id="rId8"/>
    <p:sldId id="260" r:id="rId9"/>
    <p:sldId id="289" r:id="rId10"/>
    <p:sldId id="290" r:id="rId11"/>
    <p:sldId id="274" r:id="rId12"/>
    <p:sldId id="273" r:id="rId13"/>
    <p:sldId id="269" r:id="rId14"/>
    <p:sldId id="270"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63" autoAdjust="0"/>
  </p:normalViewPr>
  <p:slideViewPr>
    <p:cSldViewPr snapToGrid="0" snapToObjects="1">
      <p:cViewPr varScale="1">
        <p:scale>
          <a:sx n="87" d="100"/>
          <a:sy n="87" d="100"/>
        </p:scale>
        <p:origin x="-106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7D906A-1C24-5342-8E44-C4192A681145}" type="datetimeFigureOut">
              <a:rPr lang="en-US" smtClean="0"/>
              <a:t>3/18/2015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A6ECBD-6DC9-B04D-85E2-B0B9654AE1C8}" type="slidenum">
              <a:rPr lang="en-US" smtClean="0"/>
              <a:t>‹#›</a:t>
            </a:fld>
            <a:endParaRPr lang="en-US"/>
          </a:p>
        </p:txBody>
      </p:sp>
    </p:spTree>
    <p:extLst>
      <p:ext uri="{BB962C8B-B14F-4D97-AF65-F5344CB8AC3E}">
        <p14:creationId xmlns:p14="http://schemas.microsoft.com/office/powerpoint/2010/main" val="8228295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50BFFE-3725-4343-9BB9-C2B848C09F2B}" type="datetimeFigureOut">
              <a:rPr lang="en-US" smtClean="0"/>
              <a:t>3/18/2015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C01DDE-7788-744E-9F21-C590608EB630}" type="slidenum">
              <a:rPr lang="en-US" smtClean="0"/>
              <a:t>‹#›</a:t>
            </a:fld>
            <a:endParaRPr lang="en-US"/>
          </a:p>
        </p:txBody>
      </p:sp>
    </p:spTree>
    <p:extLst>
      <p:ext uri="{BB962C8B-B14F-4D97-AF65-F5344CB8AC3E}">
        <p14:creationId xmlns:p14="http://schemas.microsoft.com/office/powerpoint/2010/main" val="99620922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spect="1" noChangeArrowheads="1" noTextEdit="1"/>
          </p:cNvSpPr>
          <p:nvPr>
            <p:ph type="sldImg"/>
          </p:nvPr>
        </p:nvSpPr>
        <p:spPr>
          <a:xfrm>
            <a:off x="1143000" y="685800"/>
            <a:ext cx="4573588" cy="3429000"/>
          </a:xfrm>
          <a:ln/>
        </p:spPr>
      </p:sp>
      <p:sp>
        <p:nvSpPr>
          <p:cNvPr id="51202" name="Rectangle 3"/>
          <p:cNvSpPr>
            <a:spLocks noGrp="1" noChangeArrowheads="1"/>
          </p:cNvSpPr>
          <p:nvPr>
            <p:ph type="body" idx="1"/>
          </p:nvPr>
        </p:nvSpPr>
        <p:spPr>
          <a:xfrm>
            <a:off x="913862" y="4343142"/>
            <a:ext cx="5030278" cy="41150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xfrm>
            <a:off x="1143000" y="685800"/>
            <a:ext cx="4573588" cy="3429000"/>
          </a:xfrm>
          <a:ln/>
        </p:spPr>
      </p:sp>
      <p:sp>
        <p:nvSpPr>
          <p:cNvPr id="49154" name="Rectangle 3"/>
          <p:cNvSpPr>
            <a:spLocks noGrp="1" noChangeArrowheads="1"/>
          </p:cNvSpPr>
          <p:nvPr>
            <p:ph type="body" idx="1"/>
          </p:nvPr>
        </p:nvSpPr>
        <p:spPr>
          <a:xfrm>
            <a:off x="913862" y="4343142"/>
            <a:ext cx="5030278" cy="41150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pic>
        <p:nvPicPr>
          <p:cNvPr id="49155" name="Picture 4" descr="olof ny bi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619" y="0"/>
            <a:ext cx="5981341" cy="8762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sv-S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Click to edit Master subtitle style</a:t>
            </a:r>
            <a:endParaRPr lang="en-US"/>
          </a:p>
        </p:txBody>
      </p:sp>
      <p:sp>
        <p:nvSpPr>
          <p:cNvPr id="4" name="Date Placeholder 3"/>
          <p:cNvSpPr>
            <a:spLocks noGrp="1"/>
          </p:cNvSpPr>
          <p:nvPr>
            <p:ph type="dt" sz="half" idx="10"/>
          </p:nvPr>
        </p:nvSpPr>
        <p:spPr/>
        <p:txBody>
          <a:bodyPr/>
          <a:lstStyle/>
          <a:p>
            <a:fld id="{623EE111-4A9A-3943-BB9C-E64BCC2099BD}" type="datetime1">
              <a:rPr lang="sv-SE" smtClean="0"/>
              <a:t>2015-03-18</a:t>
            </a:fld>
            <a:endParaRPr lang="en-US"/>
          </a:p>
        </p:txBody>
      </p:sp>
      <p:sp>
        <p:nvSpPr>
          <p:cNvPr id="5" name="Footer Placeholder 4"/>
          <p:cNvSpPr>
            <a:spLocks noGrp="1"/>
          </p:cNvSpPr>
          <p:nvPr>
            <p:ph type="ftr" sz="quarter" idx="11"/>
          </p:nvPr>
        </p:nvSpPr>
        <p:spPr/>
        <p:txBody>
          <a:bodyPr/>
          <a:lstStyle/>
          <a:p>
            <a:r>
              <a:rPr lang="en-US" smtClean="0"/>
              <a:t>Olof Risberg</a:t>
            </a:r>
            <a:endParaRPr lang="en-US"/>
          </a:p>
        </p:txBody>
      </p:sp>
      <p:sp>
        <p:nvSpPr>
          <p:cNvPr id="6" name="Slide Number Placeholder 5"/>
          <p:cNvSpPr>
            <a:spLocks noGrp="1"/>
          </p:cNvSpPr>
          <p:nvPr>
            <p:ph type="sldNum" sz="quarter" idx="12"/>
          </p:nvPr>
        </p:nvSpPr>
        <p:spPr/>
        <p:txBody>
          <a:bodyPr/>
          <a:lstStyle/>
          <a:p>
            <a:fld id="{BA5CEAE0-265D-604A-ABA5-3C265B777E35}" type="slidenum">
              <a:rPr lang="en-US" smtClean="0"/>
              <a:t>‹#›</a:t>
            </a:fld>
            <a:endParaRPr lang="en-US"/>
          </a:p>
        </p:txBody>
      </p:sp>
    </p:spTree>
    <p:extLst>
      <p:ext uri="{BB962C8B-B14F-4D97-AF65-F5344CB8AC3E}">
        <p14:creationId xmlns:p14="http://schemas.microsoft.com/office/powerpoint/2010/main" val="2838948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10"/>
          </p:nvPr>
        </p:nvSpPr>
        <p:spPr/>
        <p:txBody>
          <a:bodyPr/>
          <a:lstStyle/>
          <a:p>
            <a:fld id="{5866BDF5-979F-CA48-986C-E3C662FDF568}" type="datetime1">
              <a:rPr lang="sv-SE" smtClean="0"/>
              <a:t>2015-03-18</a:t>
            </a:fld>
            <a:endParaRPr lang="en-US"/>
          </a:p>
        </p:txBody>
      </p:sp>
      <p:sp>
        <p:nvSpPr>
          <p:cNvPr id="5" name="Footer Placeholder 4"/>
          <p:cNvSpPr>
            <a:spLocks noGrp="1"/>
          </p:cNvSpPr>
          <p:nvPr>
            <p:ph type="ftr" sz="quarter" idx="11"/>
          </p:nvPr>
        </p:nvSpPr>
        <p:spPr/>
        <p:txBody>
          <a:bodyPr/>
          <a:lstStyle/>
          <a:p>
            <a:r>
              <a:rPr lang="en-US" smtClean="0"/>
              <a:t>Olof Risberg</a:t>
            </a:r>
            <a:endParaRPr lang="en-US"/>
          </a:p>
        </p:txBody>
      </p:sp>
      <p:sp>
        <p:nvSpPr>
          <p:cNvPr id="6" name="Slide Number Placeholder 5"/>
          <p:cNvSpPr>
            <a:spLocks noGrp="1"/>
          </p:cNvSpPr>
          <p:nvPr>
            <p:ph type="sldNum" sz="quarter" idx="12"/>
          </p:nvPr>
        </p:nvSpPr>
        <p:spPr/>
        <p:txBody>
          <a:bodyPr/>
          <a:lstStyle/>
          <a:p>
            <a:fld id="{02283FEA-4715-004F-B5E0-B1B1D5EF5C3C}" type="slidenum">
              <a:rPr lang="en-US" smtClean="0"/>
              <a:t>‹#›</a:t>
            </a:fld>
            <a:endParaRPr lang="en-US"/>
          </a:p>
        </p:txBody>
      </p:sp>
    </p:spTree>
    <p:extLst>
      <p:ext uri="{BB962C8B-B14F-4D97-AF65-F5344CB8AC3E}">
        <p14:creationId xmlns:p14="http://schemas.microsoft.com/office/powerpoint/2010/main" val="3142387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v-SE"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10"/>
          </p:nvPr>
        </p:nvSpPr>
        <p:spPr/>
        <p:txBody>
          <a:bodyPr/>
          <a:lstStyle/>
          <a:p>
            <a:fld id="{84A2EA52-B7C2-1046-960C-87B3F8601EAC}" type="datetime1">
              <a:rPr lang="sv-SE" smtClean="0"/>
              <a:t>2015-03-18</a:t>
            </a:fld>
            <a:endParaRPr lang="en-US"/>
          </a:p>
        </p:txBody>
      </p:sp>
      <p:sp>
        <p:nvSpPr>
          <p:cNvPr id="5" name="Footer Placeholder 4"/>
          <p:cNvSpPr>
            <a:spLocks noGrp="1"/>
          </p:cNvSpPr>
          <p:nvPr>
            <p:ph type="ftr" sz="quarter" idx="11"/>
          </p:nvPr>
        </p:nvSpPr>
        <p:spPr/>
        <p:txBody>
          <a:bodyPr/>
          <a:lstStyle/>
          <a:p>
            <a:r>
              <a:rPr lang="en-US" smtClean="0"/>
              <a:t>Olof Risberg</a:t>
            </a:r>
            <a:endParaRPr lang="en-US"/>
          </a:p>
        </p:txBody>
      </p:sp>
      <p:sp>
        <p:nvSpPr>
          <p:cNvPr id="6" name="Slide Number Placeholder 5"/>
          <p:cNvSpPr>
            <a:spLocks noGrp="1"/>
          </p:cNvSpPr>
          <p:nvPr>
            <p:ph type="sldNum" sz="quarter" idx="12"/>
          </p:nvPr>
        </p:nvSpPr>
        <p:spPr/>
        <p:txBody>
          <a:bodyPr/>
          <a:lstStyle/>
          <a:p>
            <a:fld id="{02283FEA-4715-004F-B5E0-B1B1D5EF5C3C}" type="slidenum">
              <a:rPr lang="en-US" smtClean="0"/>
              <a:t>‹#›</a:t>
            </a:fld>
            <a:endParaRPr lang="en-US"/>
          </a:p>
        </p:txBody>
      </p:sp>
    </p:spTree>
    <p:extLst>
      <p:ext uri="{BB962C8B-B14F-4D97-AF65-F5344CB8AC3E}">
        <p14:creationId xmlns:p14="http://schemas.microsoft.com/office/powerpoint/2010/main" val="375925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idx="1"/>
          </p:nvPr>
        </p:nvSpPr>
        <p:spPr/>
        <p:txBody>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10"/>
          </p:nvPr>
        </p:nvSpPr>
        <p:spPr/>
        <p:txBody>
          <a:bodyPr/>
          <a:lstStyle/>
          <a:p>
            <a:fld id="{323BE881-DC39-3147-82D9-D8D99AFBC5A8}" type="datetime1">
              <a:rPr lang="sv-SE" smtClean="0"/>
              <a:t>2015-03-18</a:t>
            </a:fld>
            <a:endParaRPr lang="en-US"/>
          </a:p>
        </p:txBody>
      </p:sp>
      <p:sp>
        <p:nvSpPr>
          <p:cNvPr id="5" name="Footer Placeholder 4"/>
          <p:cNvSpPr>
            <a:spLocks noGrp="1"/>
          </p:cNvSpPr>
          <p:nvPr>
            <p:ph type="ftr" sz="quarter" idx="11"/>
          </p:nvPr>
        </p:nvSpPr>
        <p:spPr/>
        <p:txBody>
          <a:bodyPr/>
          <a:lstStyle/>
          <a:p>
            <a:r>
              <a:rPr lang="en-US" smtClean="0"/>
              <a:t>Olof Risberg</a:t>
            </a:r>
            <a:endParaRPr lang="en-US"/>
          </a:p>
        </p:txBody>
      </p:sp>
      <p:sp>
        <p:nvSpPr>
          <p:cNvPr id="6" name="Slide Number Placeholder 5"/>
          <p:cNvSpPr>
            <a:spLocks noGrp="1"/>
          </p:cNvSpPr>
          <p:nvPr>
            <p:ph type="sldNum" sz="quarter" idx="12"/>
          </p:nvPr>
        </p:nvSpPr>
        <p:spPr/>
        <p:txBody>
          <a:bodyPr/>
          <a:lstStyle/>
          <a:p>
            <a:fld id="{02283FEA-4715-004F-B5E0-B1B1D5EF5C3C}" type="slidenum">
              <a:rPr lang="en-US" smtClean="0"/>
              <a:t>‹#›</a:t>
            </a:fld>
            <a:endParaRPr lang="en-US"/>
          </a:p>
        </p:txBody>
      </p:sp>
    </p:spTree>
    <p:extLst>
      <p:ext uri="{BB962C8B-B14F-4D97-AF65-F5344CB8AC3E}">
        <p14:creationId xmlns:p14="http://schemas.microsoft.com/office/powerpoint/2010/main" val="2499678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sv-SE"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Click to edit Master text styles</a:t>
            </a:r>
          </a:p>
        </p:txBody>
      </p:sp>
      <p:sp>
        <p:nvSpPr>
          <p:cNvPr id="4" name="Date Placeholder 3"/>
          <p:cNvSpPr>
            <a:spLocks noGrp="1"/>
          </p:cNvSpPr>
          <p:nvPr>
            <p:ph type="dt" sz="half" idx="10"/>
          </p:nvPr>
        </p:nvSpPr>
        <p:spPr/>
        <p:txBody>
          <a:bodyPr/>
          <a:lstStyle/>
          <a:p>
            <a:fld id="{E8432B8B-E2F8-3E4A-9272-C6F0C3B5268F}" type="datetime1">
              <a:rPr lang="sv-SE" smtClean="0"/>
              <a:t>2015-03-18</a:t>
            </a:fld>
            <a:endParaRPr lang="en-US"/>
          </a:p>
        </p:txBody>
      </p:sp>
      <p:sp>
        <p:nvSpPr>
          <p:cNvPr id="5" name="Footer Placeholder 4"/>
          <p:cNvSpPr>
            <a:spLocks noGrp="1"/>
          </p:cNvSpPr>
          <p:nvPr>
            <p:ph type="ftr" sz="quarter" idx="11"/>
          </p:nvPr>
        </p:nvSpPr>
        <p:spPr/>
        <p:txBody>
          <a:bodyPr/>
          <a:lstStyle/>
          <a:p>
            <a:r>
              <a:rPr lang="en-US" smtClean="0"/>
              <a:t>Olof Risberg</a:t>
            </a:r>
            <a:endParaRPr lang="en-US"/>
          </a:p>
        </p:txBody>
      </p:sp>
      <p:sp>
        <p:nvSpPr>
          <p:cNvPr id="6" name="Slide Number Placeholder 5"/>
          <p:cNvSpPr>
            <a:spLocks noGrp="1"/>
          </p:cNvSpPr>
          <p:nvPr>
            <p:ph type="sldNum" sz="quarter" idx="12"/>
          </p:nvPr>
        </p:nvSpPr>
        <p:spPr/>
        <p:txBody>
          <a:bodyPr/>
          <a:lstStyle/>
          <a:p>
            <a:fld id="{02283FEA-4715-004F-B5E0-B1B1D5EF5C3C}" type="slidenum">
              <a:rPr lang="en-US" smtClean="0"/>
              <a:t>‹#›</a:t>
            </a:fld>
            <a:endParaRPr lang="en-US"/>
          </a:p>
        </p:txBody>
      </p:sp>
    </p:spTree>
    <p:extLst>
      <p:ext uri="{BB962C8B-B14F-4D97-AF65-F5344CB8AC3E}">
        <p14:creationId xmlns:p14="http://schemas.microsoft.com/office/powerpoint/2010/main" val="3829129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5" name="Date Placeholder 4"/>
          <p:cNvSpPr>
            <a:spLocks noGrp="1"/>
          </p:cNvSpPr>
          <p:nvPr>
            <p:ph type="dt" sz="half" idx="10"/>
          </p:nvPr>
        </p:nvSpPr>
        <p:spPr/>
        <p:txBody>
          <a:bodyPr/>
          <a:lstStyle/>
          <a:p>
            <a:fld id="{D43AA609-20A9-9840-A139-B718AAC009D1}" type="datetime1">
              <a:rPr lang="sv-SE" smtClean="0"/>
              <a:t>2015-03-18</a:t>
            </a:fld>
            <a:endParaRPr lang="en-US"/>
          </a:p>
        </p:txBody>
      </p:sp>
      <p:sp>
        <p:nvSpPr>
          <p:cNvPr id="6" name="Footer Placeholder 5"/>
          <p:cNvSpPr>
            <a:spLocks noGrp="1"/>
          </p:cNvSpPr>
          <p:nvPr>
            <p:ph type="ftr" sz="quarter" idx="11"/>
          </p:nvPr>
        </p:nvSpPr>
        <p:spPr/>
        <p:txBody>
          <a:bodyPr/>
          <a:lstStyle/>
          <a:p>
            <a:r>
              <a:rPr lang="en-US" smtClean="0"/>
              <a:t>Olof Risberg</a:t>
            </a:r>
            <a:endParaRPr lang="en-US"/>
          </a:p>
        </p:txBody>
      </p:sp>
      <p:sp>
        <p:nvSpPr>
          <p:cNvPr id="7" name="Slide Number Placeholder 6"/>
          <p:cNvSpPr>
            <a:spLocks noGrp="1"/>
          </p:cNvSpPr>
          <p:nvPr>
            <p:ph type="sldNum" sz="quarter" idx="12"/>
          </p:nvPr>
        </p:nvSpPr>
        <p:spPr/>
        <p:txBody>
          <a:bodyPr/>
          <a:lstStyle/>
          <a:p>
            <a:fld id="{02283FEA-4715-004F-B5E0-B1B1D5EF5C3C}" type="slidenum">
              <a:rPr lang="en-US" smtClean="0"/>
              <a:t>‹#›</a:t>
            </a:fld>
            <a:endParaRPr lang="en-US"/>
          </a:p>
        </p:txBody>
      </p:sp>
    </p:spTree>
    <p:extLst>
      <p:ext uri="{BB962C8B-B14F-4D97-AF65-F5344CB8AC3E}">
        <p14:creationId xmlns:p14="http://schemas.microsoft.com/office/powerpoint/2010/main" val="1731483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7" name="Date Placeholder 6"/>
          <p:cNvSpPr>
            <a:spLocks noGrp="1"/>
          </p:cNvSpPr>
          <p:nvPr>
            <p:ph type="dt" sz="half" idx="10"/>
          </p:nvPr>
        </p:nvSpPr>
        <p:spPr/>
        <p:txBody>
          <a:bodyPr/>
          <a:lstStyle/>
          <a:p>
            <a:fld id="{BC7B1BB4-FDAB-BC42-B85A-A6817BFE5487}" type="datetime1">
              <a:rPr lang="sv-SE" smtClean="0"/>
              <a:t>2015-03-18</a:t>
            </a:fld>
            <a:endParaRPr lang="en-US"/>
          </a:p>
        </p:txBody>
      </p:sp>
      <p:sp>
        <p:nvSpPr>
          <p:cNvPr id="8" name="Footer Placeholder 7"/>
          <p:cNvSpPr>
            <a:spLocks noGrp="1"/>
          </p:cNvSpPr>
          <p:nvPr>
            <p:ph type="ftr" sz="quarter" idx="11"/>
          </p:nvPr>
        </p:nvSpPr>
        <p:spPr/>
        <p:txBody>
          <a:bodyPr/>
          <a:lstStyle/>
          <a:p>
            <a:r>
              <a:rPr lang="en-US" smtClean="0"/>
              <a:t>Olof Risberg</a:t>
            </a:r>
            <a:endParaRPr lang="en-US"/>
          </a:p>
        </p:txBody>
      </p:sp>
      <p:sp>
        <p:nvSpPr>
          <p:cNvPr id="9" name="Slide Number Placeholder 8"/>
          <p:cNvSpPr>
            <a:spLocks noGrp="1"/>
          </p:cNvSpPr>
          <p:nvPr>
            <p:ph type="sldNum" sz="quarter" idx="12"/>
          </p:nvPr>
        </p:nvSpPr>
        <p:spPr/>
        <p:txBody>
          <a:bodyPr/>
          <a:lstStyle/>
          <a:p>
            <a:fld id="{02283FEA-4715-004F-B5E0-B1B1D5EF5C3C}" type="slidenum">
              <a:rPr lang="en-US" smtClean="0"/>
              <a:t>‹#›</a:t>
            </a:fld>
            <a:endParaRPr lang="en-US"/>
          </a:p>
        </p:txBody>
      </p:sp>
    </p:spTree>
    <p:extLst>
      <p:ext uri="{BB962C8B-B14F-4D97-AF65-F5344CB8AC3E}">
        <p14:creationId xmlns:p14="http://schemas.microsoft.com/office/powerpoint/2010/main" val="1016259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
        <p:nvSpPr>
          <p:cNvPr id="3" name="Date Placeholder 2"/>
          <p:cNvSpPr>
            <a:spLocks noGrp="1"/>
          </p:cNvSpPr>
          <p:nvPr>
            <p:ph type="dt" sz="half" idx="10"/>
          </p:nvPr>
        </p:nvSpPr>
        <p:spPr/>
        <p:txBody>
          <a:bodyPr/>
          <a:lstStyle/>
          <a:p>
            <a:fld id="{CFFF7B3A-FCD0-0A4D-9DE0-FF7B9A8B3D8B}" type="datetime1">
              <a:rPr lang="sv-SE" smtClean="0"/>
              <a:t>2015-03-18</a:t>
            </a:fld>
            <a:endParaRPr lang="en-US"/>
          </a:p>
        </p:txBody>
      </p:sp>
      <p:sp>
        <p:nvSpPr>
          <p:cNvPr id="4" name="Footer Placeholder 3"/>
          <p:cNvSpPr>
            <a:spLocks noGrp="1"/>
          </p:cNvSpPr>
          <p:nvPr>
            <p:ph type="ftr" sz="quarter" idx="11"/>
          </p:nvPr>
        </p:nvSpPr>
        <p:spPr/>
        <p:txBody>
          <a:bodyPr/>
          <a:lstStyle/>
          <a:p>
            <a:r>
              <a:rPr lang="en-US" smtClean="0"/>
              <a:t>Olof Risberg</a:t>
            </a:r>
            <a:endParaRPr lang="en-US"/>
          </a:p>
        </p:txBody>
      </p:sp>
      <p:sp>
        <p:nvSpPr>
          <p:cNvPr id="5" name="Slide Number Placeholder 4"/>
          <p:cNvSpPr>
            <a:spLocks noGrp="1"/>
          </p:cNvSpPr>
          <p:nvPr>
            <p:ph type="sldNum" sz="quarter" idx="12"/>
          </p:nvPr>
        </p:nvSpPr>
        <p:spPr/>
        <p:txBody>
          <a:bodyPr/>
          <a:lstStyle/>
          <a:p>
            <a:fld id="{02283FEA-4715-004F-B5E0-B1B1D5EF5C3C}" type="slidenum">
              <a:rPr lang="en-US" smtClean="0"/>
              <a:t>‹#›</a:t>
            </a:fld>
            <a:endParaRPr lang="en-US"/>
          </a:p>
        </p:txBody>
      </p:sp>
    </p:spTree>
    <p:extLst>
      <p:ext uri="{BB962C8B-B14F-4D97-AF65-F5344CB8AC3E}">
        <p14:creationId xmlns:p14="http://schemas.microsoft.com/office/powerpoint/2010/main" val="531834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30EE58-1E1A-014E-AAD1-CE07EC3320A0}" type="datetime1">
              <a:rPr lang="sv-SE" smtClean="0"/>
              <a:t>2015-03-18</a:t>
            </a:fld>
            <a:endParaRPr lang="en-US"/>
          </a:p>
        </p:txBody>
      </p:sp>
      <p:sp>
        <p:nvSpPr>
          <p:cNvPr id="3" name="Footer Placeholder 2"/>
          <p:cNvSpPr>
            <a:spLocks noGrp="1"/>
          </p:cNvSpPr>
          <p:nvPr>
            <p:ph type="ftr" sz="quarter" idx="11"/>
          </p:nvPr>
        </p:nvSpPr>
        <p:spPr/>
        <p:txBody>
          <a:bodyPr/>
          <a:lstStyle/>
          <a:p>
            <a:r>
              <a:rPr lang="en-US" smtClean="0"/>
              <a:t>Olof Risberg</a:t>
            </a:r>
            <a:endParaRPr lang="en-US"/>
          </a:p>
        </p:txBody>
      </p:sp>
      <p:sp>
        <p:nvSpPr>
          <p:cNvPr id="4" name="Slide Number Placeholder 3"/>
          <p:cNvSpPr>
            <a:spLocks noGrp="1"/>
          </p:cNvSpPr>
          <p:nvPr>
            <p:ph type="sldNum" sz="quarter" idx="12"/>
          </p:nvPr>
        </p:nvSpPr>
        <p:spPr/>
        <p:txBody>
          <a:bodyPr/>
          <a:lstStyle/>
          <a:p>
            <a:fld id="{02283FEA-4715-004F-B5E0-B1B1D5EF5C3C}" type="slidenum">
              <a:rPr lang="en-US" smtClean="0"/>
              <a:t>‹#›</a:t>
            </a:fld>
            <a:endParaRPr lang="en-US"/>
          </a:p>
        </p:txBody>
      </p:sp>
    </p:spTree>
    <p:extLst>
      <p:ext uri="{BB962C8B-B14F-4D97-AF65-F5344CB8AC3E}">
        <p14:creationId xmlns:p14="http://schemas.microsoft.com/office/powerpoint/2010/main" val="3278654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sv-SE"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Click to edit Master text styles</a:t>
            </a:r>
          </a:p>
        </p:txBody>
      </p:sp>
      <p:sp>
        <p:nvSpPr>
          <p:cNvPr id="5" name="Date Placeholder 4"/>
          <p:cNvSpPr>
            <a:spLocks noGrp="1"/>
          </p:cNvSpPr>
          <p:nvPr>
            <p:ph type="dt" sz="half" idx="10"/>
          </p:nvPr>
        </p:nvSpPr>
        <p:spPr/>
        <p:txBody>
          <a:bodyPr/>
          <a:lstStyle/>
          <a:p>
            <a:fld id="{26CE13FD-C417-2A40-9FB2-4B21BD1FFC47}" type="datetime1">
              <a:rPr lang="sv-SE" smtClean="0"/>
              <a:t>2015-03-18</a:t>
            </a:fld>
            <a:endParaRPr lang="en-US"/>
          </a:p>
        </p:txBody>
      </p:sp>
      <p:sp>
        <p:nvSpPr>
          <p:cNvPr id="6" name="Footer Placeholder 5"/>
          <p:cNvSpPr>
            <a:spLocks noGrp="1"/>
          </p:cNvSpPr>
          <p:nvPr>
            <p:ph type="ftr" sz="quarter" idx="11"/>
          </p:nvPr>
        </p:nvSpPr>
        <p:spPr/>
        <p:txBody>
          <a:bodyPr/>
          <a:lstStyle/>
          <a:p>
            <a:r>
              <a:rPr lang="en-US" smtClean="0"/>
              <a:t>Olof Risberg</a:t>
            </a:r>
            <a:endParaRPr lang="en-US"/>
          </a:p>
        </p:txBody>
      </p:sp>
      <p:sp>
        <p:nvSpPr>
          <p:cNvPr id="7" name="Slide Number Placeholder 6"/>
          <p:cNvSpPr>
            <a:spLocks noGrp="1"/>
          </p:cNvSpPr>
          <p:nvPr>
            <p:ph type="sldNum" sz="quarter" idx="12"/>
          </p:nvPr>
        </p:nvSpPr>
        <p:spPr/>
        <p:txBody>
          <a:bodyPr/>
          <a:lstStyle/>
          <a:p>
            <a:fld id="{BA5CEAE0-265D-604A-ABA5-3C265B777E35}" type="slidenum">
              <a:rPr lang="en-US" smtClean="0"/>
              <a:t>‹#›</a:t>
            </a:fld>
            <a:endParaRPr lang="en-US"/>
          </a:p>
        </p:txBody>
      </p:sp>
    </p:spTree>
    <p:extLst>
      <p:ext uri="{BB962C8B-B14F-4D97-AF65-F5344CB8AC3E}">
        <p14:creationId xmlns:p14="http://schemas.microsoft.com/office/powerpoint/2010/main" val="595639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sv-SE"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Click to edit Master text styles</a:t>
            </a:r>
          </a:p>
        </p:txBody>
      </p:sp>
      <p:sp>
        <p:nvSpPr>
          <p:cNvPr id="5" name="Date Placeholder 4"/>
          <p:cNvSpPr>
            <a:spLocks noGrp="1"/>
          </p:cNvSpPr>
          <p:nvPr>
            <p:ph type="dt" sz="half" idx="10"/>
          </p:nvPr>
        </p:nvSpPr>
        <p:spPr/>
        <p:txBody>
          <a:bodyPr/>
          <a:lstStyle/>
          <a:p>
            <a:fld id="{61CC5001-C97D-764A-A2E4-1160DFB87E55}" type="datetime1">
              <a:rPr lang="sv-SE" smtClean="0"/>
              <a:t>2015-03-18</a:t>
            </a:fld>
            <a:endParaRPr lang="en-US"/>
          </a:p>
        </p:txBody>
      </p:sp>
      <p:sp>
        <p:nvSpPr>
          <p:cNvPr id="6" name="Footer Placeholder 5"/>
          <p:cNvSpPr>
            <a:spLocks noGrp="1"/>
          </p:cNvSpPr>
          <p:nvPr>
            <p:ph type="ftr" sz="quarter" idx="11"/>
          </p:nvPr>
        </p:nvSpPr>
        <p:spPr/>
        <p:txBody>
          <a:bodyPr/>
          <a:lstStyle/>
          <a:p>
            <a:r>
              <a:rPr lang="en-US" smtClean="0"/>
              <a:t>Olof Risberg</a:t>
            </a:r>
            <a:endParaRPr lang="en-US"/>
          </a:p>
        </p:txBody>
      </p:sp>
      <p:sp>
        <p:nvSpPr>
          <p:cNvPr id="7" name="Slide Number Placeholder 6"/>
          <p:cNvSpPr>
            <a:spLocks noGrp="1"/>
          </p:cNvSpPr>
          <p:nvPr>
            <p:ph type="sldNum" sz="quarter" idx="12"/>
          </p:nvPr>
        </p:nvSpPr>
        <p:spPr/>
        <p:txBody>
          <a:bodyPr/>
          <a:lstStyle/>
          <a:p>
            <a:fld id="{02283FEA-4715-004F-B5E0-B1B1D5EF5C3C}" type="slidenum">
              <a:rPr lang="en-US" smtClean="0"/>
              <a:t>‹#›</a:t>
            </a:fld>
            <a:endParaRPr lang="en-US"/>
          </a:p>
        </p:txBody>
      </p:sp>
    </p:spTree>
    <p:extLst>
      <p:ext uri="{BB962C8B-B14F-4D97-AF65-F5344CB8AC3E}">
        <p14:creationId xmlns:p14="http://schemas.microsoft.com/office/powerpoint/2010/main" val="2260016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Click to edit Master text styles</a:t>
            </a:r>
          </a:p>
          <a:p>
            <a:pPr lvl="1"/>
            <a:r>
              <a:rPr lang="sv-SE" smtClean="0"/>
              <a:t>Second level</a:t>
            </a:r>
          </a:p>
          <a:p>
            <a:pPr lvl="2"/>
            <a:r>
              <a:rPr lang="sv-SE" smtClean="0"/>
              <a:t>Third level</a:t>
            </a:r>
          </a:p>
          <a:p>
            <a:pPr lvl="3"/>
            <a:r>
              <a:rPr lang="sv-SE" smtClean="0"/>
              <a:t>Fourth level</a:t>
            </a:r>
          </a:p>
          <a:p>
            <a:pPr lvl="4"/>
            <a:r>
              <a:rPr lang="sv-SE"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F929B-5D41-6043-8D5E-13F6F6815921}" type="datetime1">
              <a:rPr lang="sv-SE" smtClean="0"/>
              <a:t>2015-03-18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Olof Risberg</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283FEA-4715-004F-B5E0-B1B1D5EF5C3C}" type="slidenum">
              <a:rPr lang="en-US" smtClean="0"/>
              <a:t>‹#›</a:t>
            </a:fld>
            <a:endParaRPr lang="en-US"/>
          </a:p>
        </p:txBody>
      </p:sp>
    </p:spTree>
    <p:extLst>
      <p:ext uri="{BB962C8B-B14F-4D97-AF65-F5344CB8AC3E}">
        <p14:creationId xmlns:p14="http://schemas.microsoft.com/office/powerpoint/2010/main" val="1958359752"/>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pojkmottagningen.se"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endParaRPr lang="en-US" dirty="0" smtClean="0">
              <a:latin typeface="Gill Sans" charset="0"/>
              <a:cs typeface="+mj-cs"/>
            </a:endParaRPr>
          </a:p>
        </p:txBody>
      </p:sp>
      <p:sp>
        <p:nvSpPr>
          <p:cNvPr id="37891" name="Rectangle 3"/>
          <p:cNvSpPr>
            <a:spLocks noGrp="1" noChangeArrowheads="1"/>
          </p:cNvSpPr>
          <p:nvPr>
            <p:ph idx="1"/>
          </p:nvPr>
        </p:nvSpPr>
        <p:spPr/>
        <p:txBody>
          <a:bodyPr/>
          <a:lstStyle/>
          <a:p>
            <a:pPr eaLnBrk="1" hangingPunct="1">
              <a:defRPr/>
            </a:pPr>
            <a:endParaRPr lang="en-US" smtClean="0">
              <a:latin typeface="Gill Sans" charset="0"/>
              <a:cs typeface="+mn-cs"/>
            </a:endParaRPr>
          </a:p>
        </p:txBody>
      </p:sp>
      <p:pic>
        <p:nvPicPr>
          <p:cNvPr id="30723" name="Picture 4" descr="Vägskäl (dör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9451" y="-1985722"/>
            <a:ext cx="10852219" cy="950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95140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p:cNvPicPr>
            <a:picLocks noGrp="1" noChangeAspect="1"/>
          </p:cNvPicPr>
          <p:nvPr>
            <p:ph sz="half" idx="1"/>
          </p:nvPr>
        </p:nvPicPr>
        <p:blipFill>
          <a:blip r:embed="rId2"/>
          <a:srcRect l="14862" r="14862"/>
          <a:stretch>
            <a:fillRect/>
          </a:stretch>
        </p:blipFill>
        <p:spPr>
          <a:xfrm>
            <a:off x="457200" y="-1624448"/>
            <a:ext cx="8229600" cy="8375078"/>
          </a:xfrm>
        </p:spPr>
      </p:pic>
      <p:sp>
        <p:nvSpPr>
          <p:cNvPr id="5" name="Footer Placeholder 4"/>
          <p:cNvSpPr>
            <a:spLocks noGrp="1"/>
          </p:cNvSpPr>
          <p:nvPr>
            <p:ph type="ftr" sz="quarter" idx="11"/>
          </p:nvPr>
        </p:nvSpPr>
        <p:spPr/>
        <p:txBody>
          <a:bodyPr/>
          <a:lstStyle/>
          <a:p>
            <a:r>
              <a:rPr lang="en-US" dirty="0" smtClean="0"/>
              <a:t>Olof Risberg</a:t>
            </a:r>
            <a:endParaRPr lang="en-US" dirty="0"/>
          </a:p>
        </p:txBody>
      </p:sp>
    </p:spTree>
    <p:extLst>
      <p:ext uri="{BB962C8B-B14F-4D97-AF65-F5344CB8AC3E}">
        <p14:creationId xmlns:p14="http://schemas.microsoft.com/office/powerpoint/2010/main" val="31773264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defRPr/>
            </a:pPr>
            <a:r>
              <a:rPr lang="sv-SE" sz="3200" dirty="0" smtClean="0">
                <a:cs typeface="+mj-cs"/>
              </a:rPr>
              <a:t>Vad </a:t>
            </a:r>
            <a:r>
              <a:rPr lang="sv-SE" sz="3200" dirty="0" smtClean="0"/>
              <a:t>kan det då innebära </a:t>
            </a:r>
            <a:r>
              <a:rPr lang="sv-SE" sz="3200" dirty="0" smtClean="0">
                <a:cs typeface="+mj-cs"/>
              </a:rPr>
              <a:t>att vara utvecklingsstörd?</a:t>
            </a:r>
          </a:p>
        </p:txBody>
      </p:sp>
      <p:sp>
        <p:nvSpPr>
          <p:cNvPr id="64515" name="Rectangle 3"/>
          <p:cNvSpPr>
            <a:spLocks noGrp="1" noChangeArrowheads="1"/>
          </p:cNvSpPr>
          <p:nvPr>
            <p:ph sz="half" idx="1"/>
          </p:nvPr>
        </p:nvSpPr>
        <p:spPr>
          <a:xfrm>
            <a:off x="685800" y="1700213"/>
            <a:ext cx="3810000" cy="4365625"/>
          </a:xfrm>
        </p:spPr>
        <p:txBody>
          <a:bodyPr>
            <a:normAutofit/>
          </a:bodyPr>
          <a:lstStyle/>
          <a:p>
            <a:pPr eaLnBrk="1" hangingPunct="1">
              <a:defRPr/>
            </a:pPr>
            <a:r>
              <a:rPr lang="sv-SE" sz="2000" dirty="0" smtClean="0">
                <a:cs typeface="+mn-cs"/>
              </a:rPr>
              <a:t>Nedsättning av intellektuella funktioner på grund av skada eller brist</a:t>
            </a:r>
          </a:p>
          <a:p>
            <a:pPr eaLnBrk="1" hangingPunct="1">
              <a:defRPr/>
            </a:pPr>
            <a:r>
              <a:rPr lang="sv-SE" sz="2000" dirty="0" smtClean="0">
                <a:cs typeface="+mn-cs"/>
              </a:rPr>
              <a:t>Behov av hjälp i sin livsföring för att kunna delta i samhällslivet</a:t>
            </a:r>
          </a:p>
          <a:p>
            <a:pPr eaLnBrk="1" hangingPunct="1">
              <a:defRPr/>
            </a:pPr>
            <a:r>
              <a:rPr lang="sv-SE" sz="2000" dirty="0" smtClean="0">
                <a:cs typeface="+mn-cs"/>
              </a:rPr>
              <a:t>Varierad begåvningsnivå som alla andra</a:t>
            </a:r>
          </a:p>
          <a:p>
            <a:pPr eaLnBrk="1" hangingPunct="1">
              <a:defRPr/>
            </a:pPr>
            <a:r>
              <a:rPr lang="sv-SE" sz="2000" dirty="0" smtClean="0">
                <a:cs typeface="+mn-cs"/>
              </a:rPr>
              <a:t>Utvecklas som alla andra men med varierande grad av begränsningar i tankeförmågan. Omöjligt att bestämma utvecklingspotential</a:t>
            </a:r>
          </a:p>
          <a:p>
            <a:pPr eaLnBrk="1" hangingPunct="1">
              <a:defRPr/>
            </a:pPr>
            <a:endParaRPr lang="sv-SE" sz="2000" dirty="0" smtClean="0">
              <a:cs typeface="+mn-cs"/>
            </a:endParaRPr>
          </a:p>
        </p:txBody>
      </p:sp>
      <p:sp>
        <p:nvSpPr>
          <p:cNvPr id="64516" name="Rectangle 4"/>
          <p:cNvSpPr>
            <a:spLocks noGrp="1" noChangeArrowheads="1"/>
          </p:cNvSpPr>
          <p:nvPr>
            <p:ph sz="half" idx="2"/>
          </p:nvPr>
        </p:nvSpPr>
        <p:spPr>
          <a:xfrm>
            <a:off x="4648200" y="1773238"/>
            <a:ext cx="3810000" cy="4292600"/>
          </a:xfrm>
        </p:spPr>
        <p:txBody>
          <a:bodyPr>
            <a:normAutofit/>
          </a:bodyPr>
          <a:lstStyle/>
          <a:p>
            <a:pPr eaLnBrk="1" hangingPunct="1">
              <a:defRPr/>
            </a:pPr>
            <a:r>
              <a:rPr lang="sv-SE" sz="2000" smtClean="0">
                <a:cs typeface="+mn-cs"/>
              </a:rPr>
              <a:t>Kroppslig utveckling som alla andra</a:t>
            </a:r>
          </a:p>
          <a:p>
            <a:pPr eaLnBrk="1" hangingPunct="1">
              <a:defRPr/>
            </a:pPr>
            <a:r>
              <a:rPr lang="sv-SE" sz="2000" smtClean="0">
                <a:cs typeface="+mn-cs"/>
              </a:rPr>
              <a:t>Puberterar som alla andra</a:t>
            </a:r>
          </a:p>
          <a:p>
            <a:pPr eaLnBrk="1" hangingPunct="1">
              <a:defRPr/>
            </a:pPr>
            <a:r>
              <a:rPr lang="sv-SE" sz="2000" smtClean="0">
                <a:cs typeface="+mn-cs"/>
              </a:rPr>
              <a:t>Känslomässiga och sexuella behov som alla andra</a:t>
            </a:r>
          </a:p>
          <a:p>
            <a:pPr eaLnBrk="1" hangingPunct="1">
              <a:defRPr/>
            </a:pPr>
            <a:r>
              <a:rPr lang="sv-SE" sz="2000" smtClean="0">
                <a:cs typeface="+mn-cs"/>
              </a:rPr>
              <a:t>Vill vara </a:t>
            </a:r>
            <a:r>
              <a:rPr lang="ja-JP" altLang="sv-SE" sz="2000" smtClean="0">
                <a:latin typeface="Arial"/>
                <a:cs typeface="+mn-cs"/>
              </a:rPr>
              <a:t>”</a:t>
            </a:r>
            <a:r>
              <a:rPr lang="sv-SE" sz="2000" smtClean="0">
                <a:cs typeface="+mn-cs"/>
              </a:rPr>
              <a:t>vanlig</a:t>
            </a:r>
            <a:r>
              <a:rPr lang="ja-JP" altLang="sv-SE" sz="2000" smtClean="0">
                <a:latin typeface="Arial"/>
                <a:cs typeface="+mn-cs"/>
              </a:rPr>
              <a:t>”</a:t>
            </a:r>
            <a:r>
              <a:rPr lang="sv-SE" sz="2000" smtClean="0">
                <a:cs typeface="+mn-cs"/>
              </a:rPr>
              <a:t> som alla andra</a:t>
            </a:r>
          </a:p>
          <a:p>
            <a:pPr eaLnBrk="1" hangingPunct="1">
              <a:defRPr/>
            </a:pPr>
            <a:r>
              <a:rPr lang="sv-SE" sz="2000" smtClean="0">
                <a:cs typeface="+mn-cs"/>
              </a:rPr>
              <a:t>Påverkas av omgivningen, normer och trender som alla andra</a:t>
            </a:r>
          </a:p>
          <a:p>
            <a:pPr eaLnBrk="1" hangingPunct="1">
              <a:defRPr/>
            </a:pPr>
            <a:r>
              <a:rPr lang="sv-SE" sz="2000" smtClean="0">
                <a:cs typeface="+mn-cs"/>
              </a:rPr>
              <a:t>Vill ha relationer, intimitet och ett sexualliv som alla andra</a:t>
            </a:r>
          </a:p>
          <a:p>
            <a:pPr eaLnBrk="1" hangingPunct="1">
              <a:defRPr/>
            </a:pPr>
            <a:endParaRPr lang="sv-SE" sz="2000" smtClean="0">
              <a:cs typeface="+mn-cs"/>
            </a:endParaRPr>
          </a:p>
        </p:txBody>
      </p:sp>
    </p:spTree>
    <p:extLst>
      <p:ext uri="{BB962C8B-B14F-4D97-AF65-F5344CB8AC3E}">
        <p14:creationId xmlns:p14="http://schemas.microsoft.com/office/powerpoint/2010/main" val="363574571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Effect transition="in" filter="wipe(left)">
                                      <p:cBhvr>
                                        <p:cTn id="7" dur="500"/>
                                        <p:tgtEl>
                                          <p:spTgt spid="645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515">
                                            <p:txEl>
                                              <p:pRg st="1" end="1"/>
                                            </p:txEl>
                                          </p:spTgt>
                                        </p:tgtEl>
                                        <p:attrNameLst>
                                          <p:attrName>style.visibility</p:attrName>
                                        </p:attrNameLst>
                                      </p:cBhvr>
                                      <p:to>
                                        <p:strVal val="visible"/>
                                      </p:to>
                                    </p:set>
                                    <p:animEffect transition="in" filter="wipe(left)">
                                      <p:cBhvr>
                                        <p:cTn id="12" dur="500"/>
                                        <p:tgtEl>
                                          <p:spTgt spid="6451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515">
                                            <p:txEl>
                                              <p:pRg st="2" end="2"/>
                                            </p:txEl>
                                          </p:spTgt>
                                        </p:tgtEl>
                                        <p:attrNameLst>
                                          <p:attrName>style.visibility</p:attrName>
                                        </p:attrNameLst>
                                      </p:cBhvr>
                                      <p:to>
                                        <p:strVal val="visible"/>
                                      </p:to>
                                    </p:set>
                                    <p:animEffect transition="in" filter="wipe(left)">
                                      <p:cBhvr>
                                        <p:cTn id="17" dur="500"/>
                                        <p:tgtEl>
                                          <p:spTgt spid="6451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4515">
                                            <p:txEl>
                                              <p:pRg st="3" end="3"/>
                                            </p:txEl>
                                          </p:spTgt>
                                        </p:tgtEl>
                                        <p:attrNameLst>
                                          <p:attrName>style.visibility</p:attrName>
                                        </p:attrNameLst>
                                      </p:cBhvr>
                                      <p:to>
                                        <p:strVal val="visible"/>
                                      </p:to>
                                    </p:set>
                                    <p:animEffect transition="in" filter="wipe(left)">
                                      <p:cBhvr>
                                        <p:cTn id="22" dur="500"/>
                                        <p:tgtEl>
                                          <p:spTgt spid="6451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4516">
                                            <p:txEl>
                                              <p:pRg st="0" end="0"/>
                                            </p:txEl>
                                          </p:spTgt>
                                        </p:tgtEl>
                                        <p:attrNameLst>
                                          <p:attrName>style.visibility</p:attrName>
                                        </p:attrNameLst>
                                      </p:cBhvr>
                                      <p:to>
                                        <p:strVal val="visible"/>
                                      </p:to>
                                    </p:set>
                                    <p:animEffect transition="in" filter="wipe(left)">
                                      <p:cBhvr>
                                        <p:cTn id="27" dur="500"/>
                                        <p:tgtEl>
                                          <p:spTgt spid="64516">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4516">
                                            <p:txEl>
                                              <p:pRg st="1" end="1"/>
                                            </p:txEl>
                                          </p:spTgt>
                                        </p:tgtEl>
                                        <p:attrNameLst>
                                          <p:attrName>style.visibility</p:attrName>
                                        </p:attrNameLst>
                                      </p:cBhvr>
                                      <p:to>
                                        <p:strVal val="visible"/>
                                      </p:to>
                                    </p:set>
                                    <p:animEffect transition="in" filter="wipe(left)">
                                      <p:cBhvr>
                                        <p:cTn id="32" dur="500"/>
                                        <p:tgtEl>
                                          <p:spTgt spid="64516">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4516">
                                            <p:txEl>
                                              <p:pRg st="2" end="2"/>
                                            </p:txEl>
                                          </p:spTgt>
                                        </p:tgtEl>
                                        <p:attrNameLst>
                                          <p:attrName>style.visibility</p:attrName>
                                        </p:attrNameLst>
                                      </p:cBhvr>
                                      <p:to>
                                        <p:strVal val="visible"/>
                                      </p:to>
                                    </p:set>
                                    <p:animEffect transition="in" filter="wipe(left)">
                                      <p:cBhvr>
                                        <p:cTn id="37" dur="500"/>
                                        <p:tgtEl>
                                          <p:spTgt spid="64516">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4516">
                                            <p:txEl>
                                              <p:pRg st="3" end="3"/>
                                            </p:txEl>
                                          </p:spTgt>
                                        </p:tgtEl>
                                        <p:attrNameLst>
                                          <p:attrName>style.visibility</p:attrName>
                                        </p:attrNameLst>
                                      </p:cBhvr>
                                      <p:to>
                                        <p:strVal val="visible"/>
                                      </p:to>
                                    </p:set>
                                    <p:animEffect transition="in" filter="wipe(left)">
                                      <p:cBhvr>
                                        <p:cTn id="42" dur="500"/>
                                        <p:tgtEl>
                                          <p:spTgt spid="64516">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4516">
                                            <p:txEl>
                                              <p:pRg st="4" end="4"/>
                                            </p:txEl>
                                          </p:spTgt>
                                        </p:tgtEl>
                                        <p:attrNameLst>
                                          <p:attrName>style.visibility</p:attrName>
                                        </p:attrNameLst>
                                      </p:cBhvr>
                                      <p:to>
                                        <p:strVal val="visible"/>
                                      </p:to>
                                    </p:set>
                                    <p:animEffect transition="in" filter="wipe(left)">
                                      <p:cBhvr>
                                        <p:cTn id="47" dur="500"/>
                                        <p:tgtEl>
                                          <p:spTgt spid="64516">
                                            <p:txEl>
                                              <p:pRg st="4" end="4"/>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4516">
                                            <p:txEl>
                                              <p:pRg st="5" end="5"/>
                                            </p:txEl>
                                          </p:spTgt>
                                        </p:tgtEl>
                                        <p:attrNameLst>
                                          <p:attrName>style.visibility</p:attrName>
                                        </p:attrNameLst>
                                      </p:cBhvr>
                                      <p:to>
                                        <p:strVal val="visible"/>
                                      </p:to>
                                    </p:set>
                                    <p:animEffect transition="in" filter="wipe(left)">
                                      <p:cBhvr>
                                        <p:cTn id="52" dur="500"/>
                                        <p:tgtEl>
                                          <p:spTgt spid="645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utoUpdateAnimBg="0"/>
      <p:bldP spid="64516"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Svårigheter</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err="1" smtClean="0"/>
              <a:t>Att</a:t>
            </a:r>
            <a:r>
              <a:rPr lang="en-US" dirty="0" smtClean="0"/>
              <a:t> </a:t>
            </a:r>
            <a:r>
              <a:rPr lang="en-US" dirty="0" err="1" smtClean="0"/>
              <a:t>inte</a:t>
            </a:r>
            <a:r>
              <a:rPr lang="en-US" dirty="0" smtClean="0"/>
              <a:t> </a:t>
            </a:r>
            <a:r>
              <a:rPr lang="en-US" dirty="0" err="1" smtClean="0"/>
              <a:t>förstå</a:t>
            </a:r>
            <a:endParaRPr lang="en-US" dirty="0" smtClean="0"/>
          </a:p>
          <a:p>
            <a:r>
              <a:rPr lang="en-US" dirty="0" err="1" smtClean="0"/>
              <a:t>Att</a:t>
            </a:r>
            <a:r>
              <a:rPr lang="en-US" dirty="0" smtClean="0"/>
              <a:t> </a:t>
            </a:r>
            <a:r>
              <a:rPr lang="en-US" dirty="0" err="1" smtClean="0"/>
              <a:t>vara</a:t>
            </a:r>
            <a:r>
              <a:rPr lang="en-US" dirty="0" smtClean="0"/>
              <a:t> </a:t>
            </a:r>
            <a:r>
              <a:rPr lang="en-US" dirty="0" err="1" smtClean="0"/>
              <a:t>socialt</a:t>
            </a:r>
            <a:r>
              <a:rPr lang="en-US" dirty="0" smtClean="0"/>
              <a:t> </a:t>
            </a:r>
            <a:r>
              <a:rPr lang="en-US" dirty="0" err="1" smtClean="0"/>
              <a:t>annorlunda</a:t>
            </a:r>
            <a:endParaRPr lang="en-US" dirty="0" smtClean="0"/>
          </a:p>
          <a:p>
            <a:r>
              <a:rPr lang="en-US" dirty="0" err="1" smtClean="0"/>
              <a:t>Att</a:t>
            </a:r>
            <a:r>
              <a:rPr lang="en-US" dirty="0" smtClean="0"/>
              <a:t> </a:t>
            </a:r>
            <a:r>
              <a:rPr lang="en-US" dirty="0" err="1" smtClean="0"/>
              <a:t>inte</a:t>
            </a:r>
            <a:r>
              <a:rPr lang="en-US" dirty="0" smtClean="0"/>
              <a:t> </a:t>
            </a:r>
            <a:r>
              <a:rPr lang="en-US" dirty="0" err="1" smtClean="0"/>
              <a:t>uppfatta</a:t>
            </a:r>
            <a:r>
              <a:rPr lang="en-US" dirty="0" smtClean="0"/>
              <a:t> </a:t>
            </a:r>
            <a:r>
              <a:rPr lang="en-US" dirty="0" err="1" smtClean="0"/>
              <a:t>abstraktioner</a:t>
            </a:r>
            <a:endParaRPr lang="en-US" dirty="0" smtClean="0"/>
          </a:p>
          <a:p>
            <a:r>
              <a:rPr lang="en-US" dirty="0" err="1" smtClean="0"/>
              <a:t>Att</a:t>
            </a:r>
            <a:r>
              <a:rPr lang="en-US" dirty="0" smtClean="0"/>
              <a:t> </a:t>
            </a:r>
            <a:r>
              <a:rPr lang="en-US" dirty="0" err="1" smtClean="0"/>
              <a:t>kanske</a:t>
            </a:r>
            <a:r>
              <a:rPr lang="en-US" dirty="0" smtClean="0"/>
              <a:t> </a:t>
            </a:r>
            <a:r>
              <a:rPr lang="en-US" dirty="0" err="1" smtClean="0"/>
              <a:t>vilja</a:t>
            </a:r>
            <a:r>
              <a:rPr lang="en-US" dirty="0" smtClean="0"/>
              <a:t> </a:t>
            </a:r>
            <a:r>
              <a:rPr lang="en-US" dirty="0" err="1" smtClean="0"/>
              <a:t>vara</a:t>
            </a:r>
            <a:r>
              <a:rPr lang="en-US" dirty="0" smtClean="0"/>
              <a:t> </a:t>
            </a:r>
            <a:r>
              <a:rPr lang="en-US" dirty="0" err="1" smtClean="0"/>
              <a:t>tillags</a:t>
            </a:r>
            <a:endParaRPr lang="en-US" dirty="0" smtClean="0"/>
          </a:p>
          <a:p>
            <a:r>
              <a:rPr lang="en-US" dirty="0" err="1" smtClean="0"/>
              <a:t>Att</a:t>
            </a:r>
            <a:r>
              <a:rPr lang="en-US" dirty="0" smtClean="0"/>
              <a:t> </a:t>
            </a:r>
            <a:r>
              <a:rPr lang="en-US" dirty="0" err="1" smtClean="0"/>
              <a:t>inte</a:t>
            </a:r>
            <a:r>
              <a:rPr lang="en-US" dirty="0" smtClean="0"/>
              <a:t> </a:t>
            </a:r>
            <a:r>
              <a:rPr lang="en-US" dirty="0" err="1" smtClean="0"/>
              <a:t>behärska</a:t>
            </a:r>
            <a:r>
              <a:rPr lang="en-US" dirty="0" smtClean="0"/>
              <a:t> </a:t>
            </a:r>
            <a:r>
              <a:rPr lang="en-US" dirty="0" err="1" smtClean="0"/>
              <a:t>perspektivet</a:t>
            </a:r>
            <a:r>
              <a:rPr lang="en-US" dirty="0" smtClean="0"/>
              <a:t> </a:t>
            </a:r>
            <a:r>
              <a:rPr lang="en-US" dirty="0" err="1" smtClean="0"/>
              <a:t>beteende-konsekvens</a:t>
            </a:r>
            <a:endParaRPr lang="en-US" dirty="0"/>
          </a:p>
        </p:txBody>
      </p:sp>
      <p:sp>
        <p:nvSpPr>
          <p:cNvPr id="4" name="Content Placeholder 3"/>
          <p:cNvSpPr>
            <a:spLocks noGrp="1"/>
          </p:cNvSpPr>
          <p:nvPr>
            <p:ph sz="half" idx="2"/>
          </p:nvPr>
        </p:nvSpPr>
        <p:spPr>
          <a:xfrm>
            <a:off x="4654176" y="1600200"/>
            <a:ext cx="4038600" cy="4525963"/>
          </a:xfrm>
        </p:spPr>
        <p:txBody>
          <a:bodyPr>
            <a:normAutofit fontScale="92500" lnSpcReduction="10000"/>
          </a:bodyPr>
          <a:lstStyle/>
          <a:p>
            <a:r>
              <a:rPr lang="en-US" dirty="0" err="1" smtClean="0"/>
              <a:t>Att</a:t>
            </a:r>
            <a:r>
              <a:rPr lang="en-US" dirty="0" smtClean="0"/>
              <a:t> </a:t>
            </a:r>
            <a:r>
              <a:rPr lang="en-US" dirty="0" err="1" smtClean="0"/>
              <a:t>vara</a:t>
            </a:r>
            <a:r>
              <a:rPr lang="en-US" dirty="0" smtClean="0"/>
              <a:t> </a:t>
            </a:r>
            <a:r>
              <a:rPr lang="en-US" dirty="0" err="1" smtClean="0"/>
              <a:t>lättlurad</a:t>
            </a:r>
            <a:endParaRPr lang="en-US" dirty="0" smtClean="0"/>
          </a:p>
          <a:p>
            <a:r>
              <a:rPr lang="en-US" dirty="0" err="1" smtClean="0"/>
              <a:t>Att</a:t>
            </a:r>
            <a:r>
              <a:rPr lang="en-US" dirty="0" smtClean="0"/>
              <a:t> </a:t>
            </a:r>
            <a:r>
              <a:rPr lang="en-US" dirty="0" err="1" smtClean="0"/>
              <a:t>i</a:t>
            </a:r>
            <a:r>
              <a:rPr lang="en-US" dirty="0" smtClean="0"/>
              <a:t> </a:t>
            </a:r>
            <a:r>
              <a:rPr lang="en-US" dirty="0" err="1" smtClean="0"/>
              <a:t>vissa</a:t>
            </a:r>
            <a:r>
              <a:rPr lang="en-US" dirty="0" smtClean="0"/>
              <a:t> </a:t>
            </a:r>
            <a:r>
              <a:rPr lang="en-US" dirty="0" err="1" smtClean="0"/>
              <a:t>ögon</a:t>
            </a:r>
            <a:r>
              <a:rPr lang="en-US" dirty="0" smtClean="0"/>
              <a:t> </a:t>
            </a:r>
            <a:r>
              <a:rPr lang="en-US" dirty="0" err="1" smtClean="0"/>
              <a:t>vara</a:t>
            </a:r>
            <a:r>
              <a:rPr lang="en-US" dirty="0" smtClean="0"/>
              <a:t> </a:t>
            </a:r>
            <a:r>
              <a:rPr lang="en-US" dirty="0" err="1" smtClean="0"/>
              <a:t>mindre</a:t>
            </a:r>
            <a:r>
              <a:rPr lang="en-US" dirty="0" smtClean="0"/>
              <a:t> </a:t>
            </a:r>
            <a:r>
              <a:rPr lang="en-US" dirty="0" err="1" smtClean="0"/>
              <a:t>värd</a:t>
            </a:r>
            <a:endParaRPr lang="en-US" dirty="0" smtClean="0"/>
          </a:p>
          <a:p>
            <a:r>
              <a:rPr lang="en-US" dirty="0" err="1" smtClean="0"/>
              <a:t>Att</a:t>
            </a:r>
            <a:r>
              <a:rPr lang="en-US" dirty="0" smtClean="0"/>
              <a:t> </a:t>
            </a:r>
            <a:r>
              <a:rPr lang="en-US" dirty="0" err="1" smtClean="0"/>
              <a:t>vara</a:t>
            </a:r>
            <a:r>
              <a:rPr lang="en-US" dirty="0" smtClean="0"/>
              <a:t> </a:t>
            </a:r>
            <a:r>
              <a:rPr lang="en-US" dirty="0" err="1" smtClean="0"/>
              <a:t>ett</a:t>
            </a:r>
            <a:r>
              <a:rPr lang="en-US" dirty="0" smtClean="0"/>
              <a:t> </a:t>
            </a:r>
            <a:r>
              <a:rPr lang="en-US" dirty="0" err="1" smtClean="0"/>
              <a:t>säkert</a:t>
            </a:r>
            <a:r>
              <a:rPr lang="en-US" dirty="0" smtClean="0"/>
              <a:t> offer </a:t>
            </a:r>
            <a:r>
              <a:rPr lang="en-US" dirty="0" err="1" smtClean="0"/>
              <a:t>då</a:t>
            </a:r>
            <a:r>
              <a:rPr lang="en-US" dirty="0" smtClean="0"/>
              <a:t> </a:t>
            </a:r>
            <a:r>
              <a:rPr lang="en-US" dirty="0" err="1" smtClean="0"/>
              <a:t>det</a:t>
            </a:r>
            <a:r>
              <a:rPr lang="en-US" dirty="0" smtClean="0"/>
              <a:t> </a:t>
            </a:r>
            <a:r>
              <a:rPr lang="en-US" dirty="0" err="1" smtClean="0"/>
              <a:t>är</a:t>
            </a:r>
            <a:r>
              <a:rPr lang="en-US" dirty="0" smtClean="0"/>
              <a:t> </a:t>
            </a:r>
            <a:r>
              <a:rPr lang="en-US" dirty="0" err="1" smtClean="0"/>
              <a:t>lättare</a:t>
            </a:r>
            <a:r>
              <a:rPr lang="en-US" dirty="0" smtClean="0"/>
              <a:t> </a:t>
            </a:r>
            <a:r>
              <a:rPr lang="en-US" dirty="0" err="1" smtClean="0"/>
              <a:t>att</a:t>
            </a:r>
            <a:r>
              <a:rPr lang="en-US" dirty="0" smtClean="0"/>
              <a:t> </a:t>
            </a:r>
            <a:r>
              <a:rPr lang="en-US" dirty="0" err="1" smtClean="0"/>
              <a:t>tysta</a:t>
            </a:r>
            <a:endParaRPr lang="en-US" dirty="0" smtClean="0"/>
          </a:p>
          <a:p>
            <a:r>
              <a:rPr lang="en-US" dirty="0" err="1" smtClean="0"/>
              <a:t>Att</a:t>
            </a:r>
            <a:r>
              <a:rPr lang="en-US" dirty="0" smtClean="0"/>
              <a:t> </a:t>
            </a:r>
            <a:r>
              <a:rPr lang="en-US" dirty="0" err="1" smtClean="0"/>
              <a:t>inte</a:t>
            </a:r>
            <a:r>
              <a:rPr lang="en-US" dirty="0" smtClean="0"/>
              <a:t> </a:t>
            </a:r>
            <a:r>
              <a:rPr lang="en-US" dirty="0" err="1" smtClean="0"/>
              <a:t>kunna</a:t>
            </a:r>
            <a:r>
              <a:rPr lang="en-US" dirty="0" smtClean="0"/>
              <a:t> </a:t>
            </a:r>
            <a:r>
              <a:rPr lang="en-US" dirty="0" err="1" smtClean="0"/>
              <a:t>redogöra</a:t>
            </a:r>
            <a:r>
              <a:rPr lang="en-US" dirty="0" smtClean="0"/>
              <a:t> </a:t>
            </a:r>
            <a:r>
              <a:rPr lang="en-US" dirty="0" err="1" smtClean="0"/>
              <a:t>för</a:t>
            </a:r>
            <a:r>
              <a:rPr lang="en-US" dirty="0" smtClean="0"/>
              <a:t> </a:t>
            </a:r>
            <a:r>
              <a:rPr lang="en-US" dirty="0" err="1" smtClean="0"/>
              <a:t>i</a:t>
            </a:r>
            <a:r>
              <a:rPr lang="en-US" dirty="0" smtClean="0"/>
              <a:t> </a:t>
            </a:r>
            <a:r>
              <a:rPr lang="en-US" dirty="0" err="1" smtClean="0"/>
              <a:t>detalj</a:t>
            </a:r>
            <a:r>
              <a:rPr lang="en-US" dirty="0" smtClean="0"/>
              <a:t> </a:t>
            </a:r>
            <a:r>
              <a:rPr lang="en-US" dirty="0" err="1" smtClean="0"/>
              <a:t>vad</a:t>
            </a:r>
            <a:r>
              <a:rPr lang="en-US" dirty="0" smtClean="0"/>
              <a:t> </a:t>
            </a:r>
            <a:r>
              <a:rPr lang="en-US" dirty="0" err="1" smtClean="0"/>
              <a:t>som</a:t>
            </a:r>
            <a:r>
              <a:rPr lang="en-US" dirty="0" smtClean="0"/>
              <a:t> </a:t>
            </a:r>
            <a:r>
              <a:rPr lang="en-US" dirty="0" err="1" smtClean="0"/>
              <a:t>hände</a:t>
            </a:r>
            <a:endParaRPr lang="en-US" dirty="0" smtClean="0"/>
          </a:p>
          <a:p>
            <a:r>
              <a:rPr lang="en-US" dirty="0" err="1" smtClean="0"/>
              <a:t>Att</a:t>
            </a:r>
            <a:r>
              <a:rPr lang="en-US" dirty="0" smtClean="0"/>
              <a:t> </a:t>
            </a:r>
            <a:r>
              <a:rPr lang="en-US" dirty="0" err="1" smtClean="0"/>
              <a:t>vilja</a:t>
            </a:r>
            <a:r>
              <a:rPr lang="en-US" dirty="0" smtClean="0"/>
              <a:t> </a:t>
            </a:r>
            <a:r>
              <a:rPr lang="en-US" dirty="0" err="1" smtClean="0"/>
              <a:t>vara</a:t>
            </a:r>
            <a:r>
              <a:rPr lang="en-US" dirty="0" smtClean="0"/>
              <a:t> </a:t>
            </a:r>
            <a:r>
              <a:rPr lang="en-US" dirty="0" err="1" smtClean="0"/>
              <a:t>ihop</a:t>
            </a:r>
            <a:r>
              <a:rPr lang="en-US" dirty="0" smtClean="0"/>
              <a:t> med </a:t>
            </a:r>
            <a:r>
              <a:rPr lang="en-US" dirty="0" err="1" smtClean="0"/>
              <a:t>någon</a:t>
            </a:r>
            <a:r>
              <a:rPr lang="en-US" dirty="0" smtClean="0"/>
              <a:t>, </a:t>
            </a:r>
            <a:r>
              <a:rPr lang="en-US" dirty="0" err="1" smtClean="0"/>
              <a:t>att</a:t>
            </a:r>
            <a:r>
              <a:rPr lang="en-US" dirty="0" smtClean="0"/>
              <a:t> ha sex?</a:t>
            </a:r>
          </a:p>
          <a:p>
            <a:r>
              <a:rPr lang="en-US" dirty="0" err="1" smtClean="0"/>
              <a:t>Att</a:t>
            </a:r>
            <a:r>
              <a:rPr lang="en-US" dirty="0" smtClean="0"/>
              <a:t> </a:t>
            </a:r>
            <a:r>
              <a:rPr lang="en-US" dirty="0" err="1" smtClean="0"/>
              <a:t>vilja</a:t>
            </a:r>
            <a:r>
              <a:rPr lang="en-US" dirty="0" smtClean="0"/>
              <a:t> </a:t>
            </a:r>
            <a:r>
              <a:rPr lang="en-US" dirty="0" err="1" smtClean="0"/>
              <a:t>vara</a:t>
            </a:r>
            <a:r>
              <a:rPr lang="en-US" dirty="0" smtClean="0"/>
              <a:t> </a:t>
            </a:r>
            <a:r>
              <a:rPr lang="en-US" dirty="0" err="1" smtClean="0"/>
              <a:t>som</a:t>
            </a:r>
            <a:r>
              <a:rPr lang="en-US" dirty="0" smtClean="0"/>
              <a:t> </a:t>
            </a:r>
            <a:r>
              <a:rPr lang="en-US" dirty="0" err="1" smtClean="0"/>
              <a:t>alla</a:t>
            </a:r>
            <a:r>
              <a:rPr lang="en-US" dirty="0" smtClean="0"/>
              <a:t> </a:t>
            </a:r>
            <a:r>
              <a:rPr lang="en-US" dirty="0" err="1" smtClean="0"/>
              <a:t>andra</a:t>
            </a:r>
            <a:endParaRPr lang="en-US" dirty="0"/>
          </a:p>
        </p:txBody>
      </p:sp>
    </p:spTree>
    <p:extLst>
      <p:ext uri="{BB962C8B-B14F-4D97-AF65-F5344CB8AC3E}">
        <p14:creationId xmlns:p14="http://schemas.microsoft.com/office/powerpoint/2010/main" val="430964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914400" y="495299"/>
            <a:ext cx="7772400" cy="1610527"/>
          </a:xfrm>
        </p:spPr>
        <p:txBody>
          <a:bodyPr>
            <a:normAutofit fontScale="90000"/>
          </a:bodyPr>
          <a:lstStyle/>
          <a:p>
            <a:pPr algn="r" eaLnBrk="1" hangingPunct="1">
              <a:defRPr/>
            </a:pPr>
            <a:r>
              <a:rPr lang="sv-SE" dirty="0" smtClean="0">
                <a:cs typeface="+mj-cs"/>
              </a:rPr>
              <a:t>       </a:t>
            </a:r>
            <a:br>
              <a:rPr lang="sv-SE" dirty="0" smtClean="0">
                <a:cs typeface="+mj-cs"/>
              </a:rPr>
            </a:br>
            <a:r>
              <a:rPr lang="sv-SE" dirty="0" smtClean="0">
                <a:cs typeface="+mj-cs"/>
              </a:rPr>
              <a:t>           </a:t>
            </a:r>
            <a:r>
              <a:rPr lang="sv-SE" sz="3100" i="1" dirty="0" smtClean="0"/>
              <a:t>Den som inte känner sig som någon har heller inget att tala om ( L Lorentzon)</a:t>
            </a:r>
            <a:r>
              <a:rPr lang="sv-SE" dirty="0" smtClean="0">
                <a:cs typeface="+mj-cs"/>
              </a:rPr>
              <a:t/>
            </a:r>
            <a:br>
              <a:rPr lang="sv-SE" dirty="0" smtClean="0">
                <a:cs typeface="+mj-cs"/>
              </a:rPr>
            </a:br>
            <a:r>
              <a:rPr lang="sv-SE" dirty="0" smtClean="0">
                <a:cs typeface="+mj-cs"/>
              </a:rPr>
              <a:t>     </a:t>
            </a:r>
            <a:r>
              <a:rPr lang="sv-SE" sz="3600" dirty="0" smtClean="0"/>
              <a:t>           </a:t>
            </a:r>
          </a:p>
        </p:txBody>
      </p:sp>
      <p:sp>
        <p:nvSpPr>
          <p:cNvPr id="34819" name="Rectangle 3"/>
          <p:cNvSpPr>
            <a:spLocks noGrp="1" noChangeArrowheads="1"/>
          </p:cNvSpPr>
          <p:nvPr>
            <p:ph idx="1"/>
          </p:nvPr>
        </p:nvSpPr>
        <p:spPr>
          <a:xfrm>
            <a:off x="901700" y="2323433"/>
            <a:ext cx="7340600" cy="3529680"/>
          </a:xfrm>
        </p:spPr>
        <p:txBody>
          <a:bodyPr>
            <a:normAutofit fontScale="92500" lnSpcReduction="10000"/>
          </a:bodyPr>
          <a:lstStyle/>
          <a:p>
            <a:pPr eaLnBrk="1" hangingPunct="1">
              <a:defRPr/>
            </a:pPr>
            <a:r>
              <a:rPr lang="sv-SE" sz="4400" dirty="0" smtClean="0">
                <a:cs typeface="+mn-cs"/>
              </a:rPr>
              <a:t>Situation/läge </a:t>
            </a:r>
            <a:r>
              <a:rPr lang="sv-SE" sz="2400" dirty="0" smtClean="0">
                <a:cs typeface="+mn-cs"/>
              </a:rPr>
              <a:t>(</a:t>
            </a:r>
            <a:r>
              <a:rPr lang="sv-SE" sz="2400" dirty="0" err="1" smtClean="0">
                <a:cs typeface="+mn-cs"/>
              </a:rPr>
              <a:t>tankar&amp;känslor</a:t>
            </a:r>
            <a:r>
              <a:rPr lang="sv-SE" sz="2400" dirty="0" smtClean="0">
                <a:cs typeface="+mn-cs"/>
              </a:rPr>
              <a:t>)</a:t>
            </a:r>
          </a:p>
          <a:p>
            <a:pPr eaLnBrk="1" hangingPunct="1">
              <a:buFont typeface="Wingdings" charset="0"/>
              <a:buNone/>
              <a:defRPr/>
            </a:pPr>
            <a:endParaRPr lang="sv-SE" sz="4400" dirty="0" smtClean="0">
              <a:cs typeface="+mn-cs"/>
            </a:endParaRPr>
          </a:p>
          <a:p>
            <a:pPr eaLnBrk="1" hangingPunct="1">
              <a:defRPr/>
            </a:pPr>
            <a:r>
              <a:rPr lang="sv-SE" sz="4400" dirty="0" smtClean="0">
                <a:cs typeface="+mn-cs"/>
              </a:rPr>
              <a:t>Beteende/Vad gjorde du?</a:t>
            </a:r>
          </a:p>
          <a:p>
            <a:pPr marL="0" indent="0" eaLnBrk="1" hangingPunct="1">
              <a:buFont typeface="Wingdings" charset="0"/>
              <a:buNone/>
              <a:defRPr/>
            </a:pPr>
            <a:endParaRPr lang="sv-SE" sz="4400" dirty="0" smtClean="0">
              <a:cs typeface="+mn-cs"/>
            </a:endParaRPr>
          </a:p>
          <a:p>
            <a:pPr eaLnBrk="1" hangingPunct="1">
              <a:defRPr/>
            </a:pPr>
            <a:r>
              <a:rPr lang="sv-SE" sz="4400" dirty="0" smtClean="0">
                <a:cs typeface="+mn-cs"/>
              </a:rPr>
              <a:t>Konsekvens/Hur blev det?</a:t>
            </a:r>
          </a:p>
          <a:p>
            <a:pPr eaLnBrk="1" hangingPunct="1">
              <a:defRPr/>
            </a:pPr>
            <a:endParaRPr lang="sv-SE" sz="4400" dirty="0" smtClean="0">
              <a:cs typeface="+mn-cs"/>
            </a:endParaRPr>
          </a:p>
        </p:txBody>
      </p:sp>
      <p:sp>
        <p:nvSpPr>
          <p:cNvPr id="34820" name="AutoShape 4"/>
          <p:cNvSpPr>
            <a:spLocks noChangeArrowheads="1"/>
          </p:cNvSpPr>
          <p:nvPr/>
        </p:nvSpPr>
        <p:spPr bwMode="auto">
          <a:xfrm>
            <a:off x="3995738" y="3217868"/>
            <a:ext cx="485775" cy="457200"/>
          </a:xfrm>
          <a:prstGeom prst="downArrow">
            <a:avLst>
              <a:gd name="adj1" fmla="val 50000"/>
              <a:gd name="adj2"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4821" name="AutoShape 5"/>
          <p:cNvSpPr>
            <a:spLocks noChangeArrowheads="1"/>
          </p:cNvSpPr>
          <p:nvPr/>
        </p:nvSpPr>
        <p:spPr bwMode="auto">
          <a:xfrm>
            <a:off x="3995738" y="4475802"/>
            <a:ext cx="485775" cy="504825"/>
          </a:xfrm>
          <a:prstGeom prst="downArrow">
            <a:avLst>
              <a:gd name="adj1" fmla="val 50000"/>
              <a:gd name="adj2" fmla="val 2598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36271443"/>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barn(outVertical)">
                                      <p:cBhvr>
                                        <p:cTn id="7" dur="500"/>
                                        <p:tgtEl>
                                          <p:spTgt spid="348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34819">
                                            <p:txEl>
                                              <p:pRg st="2" end="2"/>
                                            </p:txEl>
                                          </p:spTgt>
                                        </p:tgtEl>
                                        <p:attrNameLst>
                                          <p:attrName>style.visibility</p:attrName>
                                        </p:attrNameLst>
                                      </p:cBhvr>
                                      <p:to>
                                        <p:strVal val="visible"/>
                                      </p:to>
                                    </p:set>
                                    <p:animEffect transition="in" filter="barn(outVertical)">
                                      <p:cBhvr>
                                        <p:cTn id="12" dur="500"/>
                                        <p:tgtEl>
                                          <p:spTgt spid="348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4819">
                                            <p:txEl>
                                              <p:pRg st="4" end="4"/>
                                            </p:txEl>
                                          </p:spTgt>
                                        </p:tgtEl>
                                        <p:attrNameLst>
                                          <p:attrName>style.visibility</p:attrName>
                                        </p:attrNameLst>
                                      </p:cBhvr>
                                      <p:to>
                                        <p:strVal val="visible"/>
                                      </p:to>
                                    </p:set>
                                    <p:animEffect transition="in" filter="barn(outVertical)">
                                      <p:cBhvr>
                                        <p:cTn id="17" dur="500"/>
                                        <p:tgtEl>
                                          <p:spTgt spid="348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Picture 2" descr="olof ny bi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000" y="0"/>
            <a:ext cx="55880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8311187"/>
      </p:ext>
    </p:extLst>
  </p:cSld>
  <p:clrMapOvr>
    <a:masterClrMapping/>
  </p:clrMapOvr>
  <p:transition spd="med">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1028700"/>
            <a:ext cx="8458200" cy="3390900"/>
          </a:xfrm>
        </p:spPr>
        <p:txBody>
          <a:bodyPr>
            <a:normAutofit fontScale="90000"/>
          </a:bodyPr>
          <a:lstStyle/>
          <a:p>
            <a:pPr eaLnBrk="1" hangingPunct="1">
              <a:defRPr/>
            </a:pPr>
            <a:r>
              <a:rPr lang="sv-SE" sz="2400" i="1" dirty="0" smtClean="0">
                <a:latin typeface="Gill Sans" charset="0"/>
                <a:cs typeface="+mj-cs"/>
              </a:rPr>
              <a:t/>
            </a:r>
            <a:br>
              <a:rPr lang="sv-SE" sz="2400" i="1" dirty="0" smtClean="0">
                <a:latin typeface="Gill Sans" charset="0"/>
                <a:cs typeface="+mj-cs"/>
              </a:rPr>
            </a:br>
            <a:r>
              <a:rPr lang="sv-SE" sz="2400" i="1" dirty="0" smtClean="0">
                <a:latin typeface="Gill Sans" charset="0"/>
                <a:cs typeface="+mj-cs"/>
              </a:rPr>
              <a:t> </a:t>
            </a:r>
            <a:br>
              <a:rPr lang="sv-SE" sz="2400" i="1" dirty="0" smtClean="0">
                <a:latin typeface="Gill Sans" charset="0"/>
                <a:cs typeface="+mj-cs"/>
              </a:rPr>
            </a:br>
            <a:r>
              <a:rPr lang="sv-SE" sz="2400" i="1" dirty="0" smtClean="0">
                <a:latin typeface="Gill Sans" charset="0"/>
                <a:cs typeface="+mj-cs"/>
              </a:rPr>
              <a:t/>
            </a:r>
            <a:br>
              <a:rPr lang="sv-SE" sz="2400" i="1" dirty="0" smtClean="0">
                <a:latin typeface="Gill Sans" charset="0"/>
                <a:cs typeface="+mj-cs"/>
              </a:rPr>
            </a:br>
            <a:r>
              <a:rPr lang="sv-SE" sz="2400" i="1" dirty="0" smtClean="0">
                <a:latin typeface="Gill Sans" charset="0"/>
                <a:cs typeface="+mj-cs"/>
              </a:rPr>
              <a:t/>
            </a:r>
            <a:br>
              <a:rPr lang="sv-SE" sz="2400" i="1" dirty="0" smtClean="0">
                <a:latin typeface="Gill Sans" charset="0"/>
                <a:cs typeface="+mj-cs"/>
              </a:rPr>
            </a:br>
            <a:r>
              <a:rPr lang="sv-SE" sz="2400" i="1" dirty="0" smtClean="0">
                <a:latin typeface="Gill Sans" charset="0"/>
                <a:cs typeface="+mj-cs"/>
              </a:rPr>
              <a:t/>
            </a:r>
            <a:br>
              <a:rPr lang="sv-SE" sz="2400" i="1" dirty="0" smtClean="0">
                <a:latin typeface="Gill Sans" charset="0"/>
                <a:cs typeface="+mj-cs"/>
              </a:rPr>
            </a:br>
            <a:r>
              <a:rPr lang="sv-SE" sz="2800" dirty="0" smtClean="0">
                <a:latin typeface="Gill Sans" charset="0"/>
                <a:cs typeface="+mj-cs"/>
              </a:rPr>
              <a:t>Lena är nästan 18 år och din elev, svagbegåvad, skör och tillbakadragen. Lyssnar uppmärksamt och har egentligen aldrig stökat eller krävt något extra. Ni har tänkt att ni borde ge henne mer men </a:t>
            </a:r>
            <a:r>
              <a:rPr lang="sv-SE" sz="2800" dirty="0" smtClean="0">
                <a:latin typeface="Gill Sans" charset="0"/>
              </a:rPr>
              <a:t>några omogna pojkar i klassen tar all tid, allt syre. </a:t>
            </a:r>
            <a:r>
              <a:rPr lang="sv-SE" sz="2800" dirty="0" smtClean="0">
                <a:latin typeface="Gill Sans" charset="0"/>
                <a:cs typeface="+mj-cs"/>
              </a:rPr>
              <a:t>Hon känns tom, inte riktigt glad.</a:t>
            </a:r>
            <a:br>
              <a:rPr lang="sv-SE" sz="2800" dirty="0" smtClean="0">
                <a:latin typeface="Gill Sans" charset="0"/>
                <a:cs typeface="+mj-cs"/>
              </a:rPr>
            </a:br>
            <a:r>
              <a:rPr lang="sv-SE" sz="2800" dirty="0" smtClean="0">
                <a:latin typeface="Gill Sans" charset="0"/>
                <a:cs typeface="+mj-cs"/>
              </a:rPr>
              <a:t>Av en tillfällighet ser ni henne på stan med ett gäng som är klart äldre. Hon är rejält berusad och uppenbart tillsammans med en betydligt äldre man. Ni har sett honom tidigare och han tillhör A-laget.</a:t>
            </a:r>
            <a:br>
              <a:rPr lang="sv-SE" sz="2800" dirty="0" smtClean="0">
                <a:latin typeface="Gill Sans" charset="0"/>
                <a:cs typeface="+mj-cs"/>
              </a:rPr>
            </a:br>
            <a:r>
              <a:rPr lang="sv-SE" sz="2800" dirty="0" smtClean="0">
                <a:latin typeface="Gill Sans" charset="0"/>
                <a:cs typeface="+mj-cs"/>
              </a:rPr>
              <a:t>Det svåra är att ni aldrig sett Lena så glad</a:t>
            </a:r>
            <a:br>
              <a:rPr lang="sv-SE" sz="2800" dirty="0" smtClean="0">
                <a:latin typeface="Gill Sans" charset="0"/>
                <a:cs typeface="+mj-cs"/>
              </a:rPr>
            </a:br>
            <a:r>
              <a:rPr lang="sv-SE" sz="2800" i="1" dirty="0" smtClean="0">
                <a:latin typeface="Gill Sans" charset="0"/>
                <a:cs typeface="+mj-cs"/>
              </a:rPr>
              <a:t>Hur kan man tänka?</a:t>
            </a:r>
            <a:r>
              <a:rPr lang="sv-SE" sz="2400" i="1" dirty="0" smtClean="0">
                <a:latin typeface="Gill Sans" charset="0"/>
                <a:cs typeface="+mj-cs"/>
              </a:rPr>
              <a:t> </a:t>
            </a:r>
          </a:p>
        </p:txBody>
      </p:sp>
    </p:spTree>
    <p:extLst>
      <p:ext uri="{BB962C8B-B14F-4D97-AF65-F5344CB8AC3E}">
        <p14:creationId xmlns:p14="http://schemas.microsoft.com/office/powerpoint/2010/main" val="2850316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6" name="Rectangle 6"/>
          <p:cNvSpPr>
            <a:spLocks noGrp="1" noChangeArrowheads="1"/>
          </p:cNvSpPr>
          <p:nvPr>
            <p:ph type="ctrTitle"/>
          </p:nvPr>
        </p:nvSpPr>
        <p:spPr/>
        <p:txBody>
          <a:bodyPr>
            <a:normAutofit fontScale="90000"/>
          </a:bodyPr>
          <a:lstStyle/>
          <a:p>
            <a:pPr eaLnBrk="1" hangingPunct="1">
              <a:defRPr/>
            </a:pPr>
            <a:r>
              <a:rPr lang="sv-SE" sz="3600" smtClean="0">
                <a:latin typeface="Gill Sans" charset="0"/>
                <a:cs typeface="+mj-cs"/>
              </a:rPr>
              <a:t>Relationen utvecklas och fungerar lite haltande. De förlovar sig och efter 5 månader vill Lena ha barn. Hur tänker vi?</a:t>
            </a:r>
          </a:p>
        </p:txBody>
      </p:sp>
      <p:sp>
        <p:nvSpPr>
          <p:cNvPr id="61447" name="Rectangle 7"/>
          <p:cNvSpPr>
            <a:spLocks noGrp="1" noChangeArrowheads="1"/>
          </p:cNvSpPr>
          <p:nvPr>
            <p:ph type="subTitle" idx="1"/>
          </p:nvPr>
        </p:nvSpPr>
        <p:spPr/>
        <p:txBody>
          <a:bodyPr/>
          <a:lstStyle/>
          <a:p>
            <a:pPr eaLnBrk="1" hangingPunct="1">
              <a:defRPr/>
            </a:pPr>
            <a:endParaRPr lang="en-US" smtClean="0">
              <a:latin typeface="Gill Sans" charset="0"/>
              <a:cs typeface="+mn-cs"/>
            </a:endParaRPr>
          </a:p>
        </p:txBody>
      </p:sp>
    </p:spTree>
    <p:extLst>
      <p:ext uri="{BB962C8B-B14F-4D97-AF65-F5344CB8AC3E}">
        <p14:creationId xmlns:p14="http://schemas.microsoft.com/office/powerpoint/2010/main" val="27050946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endParaRPr lang="en-US" smtClean="0">
              <a:cs typeface="+mj-cs"/>
            </a:endParaRPr>
          </a:p>
        </p:txBody>
      </p:sp>
      <p:sp>
        <p:nvSpPr>
          <p:cNvPr id="38915" name="Rectangle 3"/>
          <p:cNvSpPr>
            <a:spLocks noGrp="1" noChangeArrowheads="1"/>
          </p:cNvSpPr>
          <p:nvPr>
            <p:ph idx="1"/>
          </p:nvPr>
        </p:nvSpPr>
        <p:spPr>
          <a:xfrm>
            <a:off x="323850" y="1700213"/>
            <a:ext cx="8540750" cy="4422775"/>
          </a:xfrm>
        </p:spPr>
        <p:txBody>
          <a:bodyPr/>
          <a:lstStyle/>
          <a:p>
            <a:pPr eaLnBrk="1" hangingPunct="1">
              <a:defRPr/>
            </a:pPr>
            <a:endParaRPr lang="en-US" smtClean="0">
              <a:cs typeface="+mn-cs"/>
            </a:endParaRPr>
          </a:p>
        </p:txBody>
      </p:sp>
      <p:sp>
        <p:nvSpPr>
          <p:cNvPr id="38916" name="Rectangle 4"/>
          <p:cNvSpPr>
            <a:spLocks noRot="1" noChangeArrowheads="1"/>
          </p:cNvSpPr>
          <p:nvPr/>
        </p:nvSpPr>
        <p:spPr bwMode="auto">
          <a:xfrm>
            <a:off x="323850" y="1700213"/>
            <a:ext cx="8540750" cy="4422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a:spcBef>
                <a:spcPct val="20000"/>
              </a:spcBef>
              <a:buClr>
                <a:schemeClr val="hlink"/>
              </a:buClr>
              <a:buSzPct val="65000"/>
              <a:buFont typeface="Wingdings" charset="0"/>
              <a:buChar char="n"/>
              <a:defRPr/>
            </a:pPr>
            <a:endParaRPr lang="en-US" sz="3200">
              <a:effectLst>
                <a:outerShdw blurRad="38100" dist="38100" dir="2700000" algn="tl">
                  <a:srgbClr val="000000"/>
                </a:outerShdw>
              </a:effectLst>
              <a:latin typeface="Tahoma" charset="0"/>
              <a:cs typeface="+mn-cs"/>
            </a:endParaRPr>
          </a:p>
        </p:txBody>
      </p:sp>
      <p:pic>
        <p:nvPicPr>
          <p:cNvPr id="55300" name="Picture 5" descr="1- Övergrepp fel mon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838" y="868363"/>
            <a:ext cx="7680325"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5300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ubrik 1"/>
          <p:cNvSpPr>
            <a:spLocks noGrp="1"/>
          </p:cNvSpPr>
          <p:nvPr>
            <p:ph type="title" idx="4294967295"/>
          </p:nvPr>
        </p:nvSpPr>
        <p:spPr>
          <a:xfrm>
            <a:off x="0" y="274638"/>
            <a:ext cx="8229600" cy="1143000"/>
          </a:xfrm>
        </p:spPr>
        <p:txBody>
          <a:bodyPr/>
          <a:lstStyle/>
          <a:p>
            <a:pPr eaLnBrk="1" hangingPunct="1">
              <a:defRPr/>
            </a:pPr>
            <a:r>
              <a:rPr lang="sv-SE" smtClean="0">
                <a:cs typeface="+mj-cs"/>
              </a:rPr>
              <a:t> </a:t>
            </a:r>
          </a:p>
        </p:txBody>
      </p:sp>
      <p:pic>
        <p:nvPicPr>
          <p:cNvPr id="14341" name="Picture 5" descr="2-Övergrepp fel mongo"/>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79388" y="1268413"/>
            <a:ext cx="8964612" cy="5589587"/>
          </a:xfrm>
        </p:spPr>
      </p:pic>
    </p:spTree>
    <p:extLst>
      <p:ext uri="{BB962C8B-B14F-4D97-AF65-F5344CB8AC3E}">
        <p14:creationId xmlns:p14="http://schemas.microsoft.com/office/powerpoint/2010/main" val="883288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2000"/>
                                        <p:tgtEl>
                                          <p:spTgt spid="143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4341"/>
                                        </p:tgtEl>
                                        <p:attrNameLst>
                                          <p:attrName>style.visibility</p:attrName>
                                        </p:attrNameLst>
                                      </p:cBhvr>
                                      <p:to>
                                        <p:strVal val="visible"/>
                                      </p:to>
                                    </p:set>
                                    <p:animEffect transition="in" filter="fade">
                                      <p:cBhvr>
                                        <p:cTn id="12" dur="20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endParaRPr lang="en-US" smtClean="0">
              <a:cs typeface="+mj-cs"/>
            </a:endParaRPr>
          </a:p>
        </p:txBody>
      </p:sp>
      <p:sp>
        <p:nvSpPr>
          <p:cNvPr id="39939" name="Rectangle 3"/>
          <p:cNvSpPr>
            <a:spLocks noGrp="1" noChangeArrowheads="1"/>
          </p:cNvSpPr>
          <p:nvPr>
            <p:ph idx="1"/>
          </p:nvPr>
        </p:nvSpPr>
        <p:spPr/>
        <p:txBody>
          <a:bodyPr/>
          <a:lstStyle/>
          <a:p>
            <a:pPr eaLnBrk="1" hangingPunct="1">
              <a:defRPr/>
            </a:pPr>
            <a:endParaRPr lang="en-US" smtClean="0">
              <a:cs typeface="+mn-cs"/>
            </a:endParaRPr>
          </a:p>
        </p:txBody>
      </p:sp>
      <p:pic>
        <p:nvPicPr>
          <p:cNvPr id="57347" name="Picture 4" descr="3-Övergrepp mongoanmä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 y="914400"/>
            <a:ext cx="767715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42077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29374"/>
            <a:ext cx="8998796" cy="2562650"/>
          </a:xfrm>
          <a:effectLst>
            <a:innerShdw blurRad="63500" dist="50800" dir="18900000">
              <a:prstClr val="black">
                <a:alpha val="50000"/>
              </a:prstClr>
            </a:innerShdw>
          </a:effectLst>
        </p:spPr>
        <p:txBody>
          <a:bodyPr>
            <a:normAutofit/>
          </a:bodyPr>
          <a:lstStyle/>
          <a:p>
            <a:r>
              <a:rPr lang="en-US" sz="7200" i="1" dirty="0" err="1" smtClean="0"/>
              <a:t>Varför</a:t>
            </a:r>
            <a:r>
              <a:rPr lang="en-US" sz="7200" i="1" dirty="0" smtClean="0"/>
              <a:t> just jag? </a:t>
            </a:r>
            <a:r>
              <a:rPr lang="en-US" dirty="0" smtClean="0"/>
              <a:t/>
            </a:r>
            <a:br>
              <a:rPr lang="en-US" dirty="0" smtClean="0"/>
            </a:br>
            <a:r>
              <a:rPr lang="en-US" sz="3200" dirty="0" smtClean="0"/>
              <a:t>Om </a:t>
            </a:r>
            <a:r>
              <a:rPr lang="en-US" sz="3200" dirty="0" err="1" smtClean="0"/>
              <a:t>våld</a:t>
            </a:r>
            <a:r>
              <a:rPr lang="en-US" sz="3200" dirty="0" smtClean="0"/>
              <a:t>, </a:t>
            </a:r>
            <a:r>
              <a:rPr lang="en-US" sz="3200" dirty="0" err="1" smtClean="0"/>
              <a:t>övergrepp</a:t>
            </a:r>
            <a:r>
              <a:rPr lang="en-US" sz="3200" dirty="0" smtClean="0"/>
              <a:t> </a:t>
            </a:r>
            <a:r>
              <a:rPr lang="en-US" sz="3200" dirty="0" err="1" smtClean="0"/>
              <a:t>och</a:t>
            </a:r>
            <a:r>
              <a:rPr lang="en-US" sz="3200" dirty="0" smtClean="0"/>
              <a:t> </a:t>
            </a:r>
            <a:r>
              <a:rPr lang="en-US" sz="3200" dirty="0" err="1" smtClean="0"/>
              <a:t>funktionshinder</a:t>
            </a:r>
            <a:r>
              <a:rPr lang="en-US" sz="3200" dirty="0" smtClean="0"/>
              <a:t/>
            </a:r>
            <a:br>
              <a:rPr lang="en-US" sz="3200" dirty="0" smtClean="0"/>
            </a:br>
            <a:endParaRPr lang="en-US" sz="3200" dirty="0"/>
          </a:p>
        </p:txBody>
      </p:sp>
      <p:sp>
        <p:nvSpPr>
          <p:cNvPr id="3" name="Subtitle 2"/>
          <p:cNvSpPr>
            <a:spLocks noGrp="1"/>
          </p:cNvSpPr>
          <p:nvPr>
            <p:ph type="subTitle" idx="1"/>
          </p:nvPr>
        </p:nvSpPr>
        <p:spPr/>
        <p:txBody>
          <a:bodyPr>
            <a:normAutofit/>
          </a:bodyPr>
          <a:lstStyle/>
          <a:p>
            <a:r>
              <a:rPr lang="en-US" sz="4400" dirty="0" err="1" smtClean="0"/>
              <a:t>www.pojkmottagningen.se</a:t>
            </a:r>
            <a:endParaRPr lang="en-US" sz="4400" dirty="0"/>
          </a:p>
        </p:txBody>
      </p:sp>
      <p:sp>
        <p:nvSpPr>
          <p:cNvPr id="6" name="Footer Placeholder 5"/>
          <p:cNvSpPr>
            <a:spLocks noGrp="1"/>
          </p:cNvSpPr>
          <p:nvPr>
            <p:ph type="ftr" sz="quarter" idx="11"/>
          </p:nvPr>
        </p:nvSpPr>
        <p:spPr>
          <a:xfrm>
            <a:off x="982656" y="5888890"/>
            <a:ext cx="3154010" cy="832585"/>
          </a:xfrm>
        </p:spPr>
        <p:txBody>
          <a:bodyPr/>
          <a:lstStyle/>
          <a:p>
            <a:pPr algn="l"/>
            <a:r>
              <a:rPr lang="en-US" dirty="0" smtClean="0"/>
              <a:t>Olof Risberg</a:t>
            </a:r>
            <a:br>
              <a:rPr lang="en-US" dirty="0" smtClean="0"/>
            </a:br>
            <a:r>
              <a:rPr lang="en-US" dirty="0" smtClean="0"/>
              <a:t>Leg. Psykolog / </a:t>
            </a:r>
            <a:r>
              <a:rPr lang="en-US" dirty="0" err="1" smtClean="0"/>
              <a:t>Psykoterapeut</a:t>
            </a:r>
            <a:endParaRPr lang="en-US" dirty="0"/>
          </a:p>
        </p:txBody>
      </p:sp>
      <p:sp>
        <p:nvSpPr>
          <p:cNvPr id="7" name="Slide Number Placeholder 6"/>
          <p:cNvSpPr>
            <a:spLocks noGrp="1"/>
          </p:cNvSpPr>
          <p:nvPr>
            <p:ph type="sldNum" sz="quarter" idx="12"/>
          </p:nvPr>
        </p:nvSpPr>
        <p:spPr>
          <a:xfrm>
            <a:off x="7569200" y="6356350"/>
            <a:ext cx="1574800" cy="365125"/>
          </a:xfrm>
        </p:spPr>
        <p:txBody>
          <a:bodyPr/>
          <a:lstStyle/>
          <a:p>
            <a:fld id="{02283FEA-4715-004F-B5E0-B1B1D5EF5C3C}" type="slidenum">
              <a:rPr lang="en-US" smtClean="0"/>
              <a:t>2</a:t>
            </a:fld>
            <a:endParaRPr lang="en-US" dirty="0"/>
          </a:p>
        </p:txBody>
      </p:sp>
      <p:pic>
        <p:nvPicPr>
          <p:cNvPr id="4" name="Picture 3" descr="POR_logga.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8620" y="6011332"/>
            <a:ext cx="592275" cy="564727"/>
          </a:xfrm>
          <a:prstGeom prst="rect">
            <a:avLst/>
          </a:prstGeom>
        </p:spPr>
      </p:pic>
    </p:spTree>
    <p:extLst>
      <p:ext uri="{BB962C8B-B14F-4D97-AF65-F5344CB8AC3E}">
        <p14:creationId xmlns:p14="http://schemas.microsoft.com/office/powerpoint/2010/main" val="29429889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endParaRPr lang="en-US" smtClean="0">
              <a:cs typeface="+mj-cs"/>
            </a:endParaRPr>
          </a:p>
        </p:txBody>
      </p:sp>
      <p:sp>
        <p:nvSpPr>
          <p:cNvPr id="40963" name="Rectangle 3"/>
          <p:cNvSpPr>
            <a:spLocks noGrp="1" noChangeArrowheads="1"/>
          </p:cNvSpPr>
          <p:nvPr>
            <p:ph idx="1"/>
          </p:nvPr>
        </p:nvSpPr>
        <p:spPr/>
        <p:txBody>
          <a:bodyPr/>
          <a:lstStyle/>
          <a:p>
            <a:pPr eaLnBrk="1" hangingPunct="1">
              <a:defRPr/>
            </a:pPr>
            <a:endParaRPr lang="en-US" smtClean="0">
              <a:cs typeface="+mn-cs"/>
            </a:endParaRPr>
          </a:p>
        </p:txBody>
      </p:sp>
      <p:pic>
        <p:nvPicPr>
          <p:cNvPr id="58371" name="Picture 4" descr="4-Övergrepp  mongopol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13" y="765175"/>
            <a:ext cx="7750175" cy="532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47759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endParaRPr lang="en-US" smtClean="0">
              <a:cs typeface="+mj-cs"/>
            </a:endParaRPr>
          </a:p>
        </p:txBody>
      </p:sp>
      <p:sp>
        <p:nvSpPr>
          <p:cNvPr id="41987" name="Rectangle 3"/>
          <p:cNvSpPr>
            <a:spLocks noGrp="1" noChangeArrowheads="1"/>
          </p:cNvSpPr>
          <p:nvPr>
            <p:ph idx="1"/>
          </p:nvPr>
        </p:nvSpPr>
        <p:spPr/>
        <p:txBody>
          <a:bodyPr/>
          <a:lstStyle/>
          <a:p>
            <a:pPr eaLnBrk="1" hangingPunct="1">
              <a:defRPr/>
            </a:pPr>
            <a:endParaRPr lang="en-US" smtClean="0">
              <a:cs typeface="+mn-cs"/>
            </a:endParaRPr>
          </a:p>
        </p:txBody>
      </p:sp>
      <p:pic>
        <p:nvPicPr>
          <p:cNvPr id="59395" name="Picture 4" descr="5-Övergrepp ensam mon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13" y="833438"/>
            <a:ext cx="7750175" cy="518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28400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endParaRPr lang="en-US" smtClean="0">
              <a:cs typeface="+mj-cs"/>
            </a:endParaRPr>
          </a:p>
        </p:txBody>
      </p:sp>
      <p:sp>
        <p:nvSpPr>
          <p:cNvPr id="43011" name="Rectangle 3"/>
          <p:cNvSpPr>
            <a:spLocks noGrp="1" noChangeArrowheads="1"/>
          </p:cNvSpPr>
          <p:nvPr>
            <p:ph idx="1"/>
          </p:nvPr>
        </p:nvSpPr>
        <p:spPr/>
        <p:txBody>
          <a:bodyPr/>
          <a:lstStyle/>
          <a:p>
            <a:pPr eaLnBrk="1" hangingPunct="1">
              <a:defRPr/>
            </a:pPr>
            <a:endParaRPr lang="en-US" smtClean="0">
              <a:cs typeface="+mn-cs"/>
            </a:endParaRPr>
          </a:p>
        </p:txBody>
      </p:sp>
      <p:pic>
        <p:nvPicPr>
          <p:cNvPr id="60419" name="Picture 4" descr="6-Övergrepp ensam mon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13" y="776288"/>
            <a:ext cx="7750175" cy="53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50685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endParaRPr lang="en-US" smtClean="0">
              <a:cs typeface="+mj-cs"/>
            </a:endParaRPr>
          </a:p>
        </p:txBody>
      </p:sp>
      <p:sp>
        <p:nvSpPr>
          <p:cNvPr id="44035" name="Rectangle 3"/>
          <p:cNvSpPr>
            <a:spLocks noGrp="1" noChangeArrowheads="1"/>
          </p:cNvSpPr>
          <p:nvPr>
            <p:ph idx="1"/>
          </p:nvPr>
        </p:nvSpPr>
        <p:spPr/>
        <p:txBody>
          <a:bodyPr/>
          <a:lstStyle/>
          <a:p>
            <a:pPr eaLnBrk="1" hangingPunct="1">
              <a:defRPr/>
            </a:pPr>
            <a:endParaRPr lang="en-US" smtClean="0">
              <a:cs typeface="+mn-cs"/>
            </a:endParaRPr>
          </a:p>
        </p:txBody>
      </p:sp>
      <p:pic>
        <p:nvPicPr>
          <p:cNvPr id="61443" name="Picture 4" descr="Flicka ds sovr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727075"/>
            <a:ext cx="7704137"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5" descr="1-Ihop mon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33438"/>
            <a:ext cx="7772400" cy="518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95567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endParaRPr lang="en-US" smtClean="0">
              <a:cs typeface="+mj-cs"/>
            </a:endParaRPr>
          </a:p>
        </p:txBody>
      </p:sp>
      <p:sp>
        <p:nvSpPr>
          <p:cNvPr id="45059" name="Rectangle 3"/>
          <p:cNvSpPr>
            <a:spLocks noGrp="1" noChangeArrowheads="1"/>
          </p:cNvSpPr>
          <p:nvPr>
            <p:ph idx="1"/>
          </p:nvPr>
        </p:nvSpPr>
        <p:spPr/>
        <p:txBody>
          <a:bodyPr/>
          <a:lstStyle/>
          <a:p>
            <a:pPr eaLnBrk="1" hangingPunct="1">
              <a:defRPr/>
            </a:pPr>
            <a:endParaRPr lang="en-US" smtClean="0">
              <a:cs typeface="+mn-cs"/>
            </a:endParaRPr>
          </a:p>
        </p:txBody>
      </p:sp>
      <p:pic>
        <p:nvPicPr>
          <p:cNvPr id="62467" name="Picture 4" descr="4-Ihop mon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25" y="731838"/>
            <a:ext cx="7726363"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8277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endParaRPr lang="en-US" smtClean="0">
              <a:cs typeface="+mj-cs"/>
            </a:endParaRPr>
          </a:p>
        </p:txBody>
      </p:sp>
      <p:sp>
        <p:nvSpPr>
          <p:cNvPr id="46083" name="Rectangle 3"/>
          <p:cNvSpPr>
            <a:spLocks noGrp="1" noChangeArrowheads="1"/>
          </p:cNvSpPr>
          <p:nvPr>
            <p:ph idx="1"/>
          </p:nvPr>
        </p:nvSpPr>
        <p:spPr/>
        <p:txBody>
          <a:bodyPr/>
          <a:lstStyle/>
          <a:p>
            <a:pPr eaLnBrk="1" hangingPunct="1">
              <a:defRPr/>
            </a:pPr>
            <a:endParaRPr lang="en-US" smtClean="0">
              <a:cs typeface="+mn-cs"/>
            </a:endParaRPr>
          </a:p>
        </p:txBody>
      </p:sp>
      <p:pic>
        <p:nvPicPr>
          <p:cNvPr id="63491" name="Picture 4" descr="5-Ihop mon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913" y="879475"/>
            <a:ext cx="7750175" cy="509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09637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defRPr/>
            </a:pPr>
            <a:endParaRPr lang="en-US" smtClean="0">
              <a:cs typeface="+mj-cs"/>
            </a:endParaRPr>
          </a:p>
        </p:txBody>
      </p:sp>
      <p:sp>
        <p:nvSpPr>
          <p:cNvPr id="47107" name="Rectangle 3"/>
          <p:cNvSpPr>
            <a:spLocks noGrp="1" noChangeArrowheads="1"/>
          </p:cNvSpPr>
          <p:nvPr>
            <p:ph idx="1"/>
          </p:nvPr>
        </p:nvSpPr>
        <p:spPr/>
        <p:txBody>
          <a:bodyPr/>
          <a:lstStyle/>
          <a:p>
            <a:pPr eaLnBrk="1" hangingPunct="1">
              <a:defRPr/>
            </a:pPr>
            <a:endParaRPr lang="en-US" smtClean="0">
              <a:cs typeface="+mn-cs"/>
            </a:endParaRPr>
          </a:p>
        </p:txBody>
      </p:sp>
      <p:pic>
        <p:nvPicPr>
          <p:cNvPr id="64515" name="Picture 4" descr="2-Ihop mon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25" y="754063"/>
            <a:ext cx="7726363" cy="534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95492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0771"/>
            <a:ext cx="7772400" cy="1734829"/>
          </a:xfrm>
        </p:spPr>
        <p:txBody>
          <a:bodyPr>
            <a:normAutofit/>
          </a:bodyPr>
          <a:lstStyle/>
          <a:p>
            <a:r>
              <a:rPr lang="en-US" sz="3200" i="1" dirty="0" smtClean="0"/>
              <a:t>Tack!</a:t>
            </a:r>
            <a:endParaRPr lang="en-US" sz="3200" i="1" dirty="0"/>
          </a:p>
        </p:txBody>
      </p:sp>
      <p:sp>
        <p:nvSpPr>
          <p:cNvPr id="3" name="Subtitle 2"/>
          <p:cNvSpPr>
            <a:spLocks noGrp="1"/>
          </p:cNvSpPr>
          <p:nvPr>
            <p:ph type="subTitle" idx="1"/>
          </p:nvPr>
        </p:nvSpPr>
        <p:spPr>
          <a:xfrm>
            <a:off x="1371600" y="1053291"/>
            <a:ext cx="6400800" cy="4585510"/>
          </a:xfrm>
        </p:spPr>
        <p:txBody>
          <a:bodyPr>
            <a:normAutofit/>
          </a:bodyPr>
          <a:lstStyle/>
          <a:p>
            <a:endParaRPr lang="en-US" dirty="0"/>
          </a:p>
          <a:p>
            <a:endParaRPr lang="en-US" dirty="0" smtClean="0">
              <a:hlinkClick r:id="rId2"/>
            </a:endParaRPr>
          </a:p>
          <a:p>
            <a:endParaRPr lang="en-US" dirty="0">
              <a:hlinkClick r:id="rId2"/>
            </a:endParaRPr>
          </a:p>
          <a:p>
            <a:r>
              <a:rPr lang="en-US" dirty="0" smtClean="0">
                <a:hlinkClick r:id="rId2"/>
              </a:rPr>
              <a:t>www.pojkmottagningen.se</a:t>
            </a:r>
            <a:endParaRPr lang="en-US" dirty="0" smtClean="0"/>
          </a:p>
          <a:p>
            <a:r>
              <a:rPr lang="en-US" dirty="0" err="1" smtClean="0"/>
              <a:t>olof@pojkmottagningen</a:t>
            </a:r>
            <a:endParaRPr lang="en-US" dirty="0" smtClean="0"/>
          </a:p>
        </p:txBody>
      </p:sp>
      <p:sp>
        <p:nvSpPr>
          <p:cNvPr id="6" name="Footer Placeholder 5"/>
          <p:cNvSpPr>
            <a:spLocks noGrp="1"/>
          </p:cNvSpPr>
          <p:nvPr>
            <p:ph type="ftr" sz="quarter" idx="11"/>
          </p:nvPr>
        </p:nvSpPr>
        <p:spPr>
          <a:xfrm>
            <a:off x="982656" y="5888890"/>
            <a:ext cx="3154010" cy="832585"/>
          </a:xfrm>
        </p:spPr>
        <p:txBody>
          <a:bodyPr/>
          <a:lstStyle/>
          <a:p>
            <a:pPr algn="l"/>
            <a:r>
              <a:rPr lang="en-US" dirty="0" smtClean="0"/>
              <a:t>Olof Risberg</a:t>
            </a:r>
            <a:br>
              <a:rPr lang="en-US" dirty="0" smtClean="0"/>
            </a:br>
            <a:r>
              <a:rPr lang="en-US" dirty="0" smtClean="0"/>
              <a:t>Leg. Psykolog / </a:t>
            </a:r>
            <a:r>
              <a:rPr lang="en-US" dirty="0" err="1" smtClean="0"/>
              <a:t>Psykoterapeut</a:t>
            </a:r>
            <a:endParaRPr lang="en-US" dirty="0"/>
          </a:p>
        </p:txBody>
      </p:sp>
      <p:sp>
        <p:nvSpPr>
          <p:cNvPr id="7" name="Slide Number Placeholder 6"/>
          <p:cNvSpPr>
            <a:spLocks noGrp="1"/>
          </p:cNvSpPr>
          <p:nvPr>
            <p:ph type="sldNum" sz="quarter" idx="12"/>
          </p:nvPr>
        </p:nvSpPr>
        <p:spPr>
          <a:xfrm>
            <a:off x="7569200" y="6356350"/>
            <a:ext cx="1574800" cy="365125"/>
          </a:xfrm>
        </p:spPr>
        <p:txBody>
          <a:bodyPr>
            <a:normAutofit/>
          </a:bodyPr>
          <a:lstStyle/>
          <a:p>
            <a:fld id="{02283FEA-4715-004F-B5E0-B1B1D5EF5C3C}" type="slidenum">
              <a:rPr lang="en-US" smtClean="0"/>
              <a:t>27</a:t>
            </a:fld>
            <a:endParaRPr lang="en-US" dirty="0"/>
          </a:p>
        </p:txBody>
      </p:sp>
      <p:pic>
        <p:nvPicPr>
          <p:cNvPr id="4" name="Picture 3" descr="POR_logga.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8620" y="6011332"/>
            <a:ext cx="592275" cy="564727"/>
          </a:xfrm>
          <a:prstGeom prst="rect">
            <a:avLst/>
          </a:prstGeom>
        </p:spPr>
      </p:pic>
    </p:spTree>
    <p:extLst>
      <p:ext uri="{BB962C8B-B14F-4D97-AF65-F5344CB8AC3E}">
        <p14:creationId xmlns:p14="http://schemas.microsoft.com/office/powerpoint/2010/main" val="9712189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0"/>
            <a:ext cx="8229600" cy="5947753"/>
          </a:xfrm>
        </p:spPr>
        <p:txBody>
          <a:bodyPr>
            <a:normAutofit fontScale="85000" lnSpcReduction="10000"/>
          </a:bodyPr>
          <a:lstStyle/>
          <a:p>
            <a:r>
              <a:rPr lang="en-US" b="1" i="1" dirty="0" err="1" smtClean="0"/>
              <a:t>Pojkmottagningen</a:t>
            </a:r>
            <a:r>
              <a:rPr lang="en-US" dirty="0"/>
              <a:t> </a:t>
            </a:r>
            <a:r>
              <a:rPr lang="en-US" dirty="0" smtClean="0"/>
              <a:t>(1995) </a:t>
            </a:r>
            <a:r>
              <a:rPr lang="en-US" dirty="0" err="1" smtClean="0"/>
              <a:t>Sexuella</a:t>
            </a:r>
            <a:r>
              <a:rPr lang="en-US" dirty="0" smtClean="0"/>
              <a:t> </a:t>
            </a:r>
            <a:r>
              <a:rPr lang="en-US" dirty="0" err="1" smtClean="0"/>
              <a:t>övergrepp</a:t>
            </a:r>
            <a:r>
              <a:rPr lang="en-US" dirty="0" smtClean="0"/>
              <a:t> mot </a:t>
            </a:r>
            <a:r>
              <a:rPr lang="en-US" dirty="0" err="1" smtClean="0"/>
              <a:t>pojkar</a:t>
            </a:r>
            <a:r>
              <a:rPr lang="en-US" dirty="0" smtClean="0"/>
              <a:t> </a:t>
            </a:r>
            <a:r>
              <a:rPr lang="en-US" dirty="0" err="1" smtClean="0"/>
              <a:t>var</a:t>
            </a:r>
            <a:r>
              <a:rPr lang="en-US" dirty="0" smtClean="0"/>
              <a:t> </a:t>
            </a:r>
            <a:r>
              <a:rPr lang="en-US" dirty="0" err="1" smtClean="0"/>
              <a:t>ett</a:t>
            </a:r>
            <a:r>
              <a:rPr lang="en-US" dirty="0" smtClean="0"/>
              <a:t> </a:t>
            </a:r>
            <a:r>
              <a:rPr lang="en-US" dirty="0" err="1" smtClean="0"/>
              <a:t>tabu</a:t>
            </a:r>
            <a:r>
              <a:rPr lang="en-US" dirty="0" smtClean="0"/>
              <a:t>. </a:t>
            </a:r>
            <a:r>
              <a:rPr lang="en-US" dirty="0" err="1" smtClean="0"/>
              <a:t>Vilka</a:t>
            </a:r>
            <a:r>
              <a:rPr lang="en-US" dirty="0" smtClean="0"/>
              <a:t> </a:t>
            </a:r>
            <a:r>
              <a:rPr lang="en-US" dirty="0" err="1" smtClean="0"/>
              <a:t>farliga</a:t>
            </a:r>
            <a:r>
              <a:rPr lang="en-US" dirty="0" smtClean="0"/>
              <a:t> </a:t>
            </a:r>
            <a:r>
              <a:rPr lang="en-US" dirty="0" err="1" smtClean="0"/>
              <a:t>tabun</a:t>
            </a:r>
            <a:r>
              <a:rPr lang="en-US" dirty="0" smtClean="0"/>
              <a:t> </a:t>
            </a:r>
            <a:r>
              <a:rPr lang="en-US" dirty="0" err="1" smtClean="0"/>
              <a:t>finns</a:t>
            </a:r>
            <a:r>
              <a:rPr lang="en-US" dirty="0" smtClean="0"/>
              <a:t> </a:t>
            </a:r>
            <a:r>
              <a:rPr lang="en-US" dirty="0" err="1" smtClean="0"/>
              <a:t>kvar</a:t>
            </a:r>
            <a:r>
              <a:rPr lang="en-US" dirty="0" smtClean="0"/>
              <a:t> </a:t>
            </a:r>
            <a:r>
              <a:rPr lang="en-US" dirty="0" err="1" smtClean="0"/>
              <a:t>idag</a:t>
            </a:r>
            <a:r>
              <a:rPr lang="en-US" dirty="0" smtClean="0"/>
              <a:t>? </a:t>
            </a:r>
            <a:r>
              <a:rPr lang="en-US" dirty="0" err="1" smtClean="0"/>
              <a:t>Funktionshindrade</a:t>
            </a:r>
            <a:r>
              <a:rPr lang="en-US" dirty="0" smtClean="0"/>
              <a:t> </a:t>
            </a:r>
            <a:r>
              <a:rPr lang="en-US" dirty="0" err="1" smtClean="0"/>
              <a:t>i</a:t>
            </a:r>
            <a:r>
              <a:rPr lang="en-US" dirty="0" smtClean="0"/>
              <a:t> </a:t>
            </a:r>
            <a:r>
              <a:rPr lang="en-US" dirty="0" err="1" smtClean="0"/>
              <a:t>rättsprocessen</a:t>
            </a:r>
            <a:r>
              <a:rPr lang="en-US" dirty="0" smtClean="0"/>
              <a:t>? </a:t>
            </a:r>
            <a:r>
              <a:rPr lang="en-US" dirty="0" err="1" smtClean="0"/>
              <a:t>Kvinnliga</a:t>
            </a:r>
            <a:r>
              <a:rPr lang="en-US" dirty="0" smtClean="0"/>
              <a:t> </a:t>
            </a:r>
            <a:r>
              <a:rPr lang="en-US" dirty="0" err="1" smtClean="0"/>
              <a:t>förövare</a:t>
            </a:r>
            <a:r>
              <a:rPr lang="en-US" dirty="0" smtClean="0"/>
              <a:t>?</a:t>
            </a:r>
          </a:p>
          <a:p>
            <a:r>
              <a:rPr lang="en-US" b="1" i="1" dirty="0" err="1" smtClean="0"/>
              <a:t>Unga</a:t>
            </a:r>
            <a:r>
              <a:rPr lang="en-US" b="1" i="1" dirty="0" smtClean="0"/>
              <a:t> </a:t>
            </a:r>
            <a:r>
              <a:rPr lang="en-US" b="1" i="1" dirty="0" err="1" smtClean="0"/>
              <a:t>förövare</a:t>
            </a:r>
            <a:r>
              <a:rPr lang="en-US" b="1" i="1" dirty="0" smtClean="0"/>
              <a:t> </a:t>
            </a:r>
            <a:r>
              <a:rPr lang="en-US" dirty="0" smtClean="0"/>
              <a:t>(2000) 62 </a:t>
            </a:r>
            <a:r>
              <a:rPr lang="en-US" dirty="0" err="1" smtClean="0"/>
              <a:t>pojkar</a:t>
            </a:r>
            <a:r>
              <a:rPr lang="en-US" dirty="0"/>
              <a:t> </a:t>
            </a:r>
            <a:r>
              <a:rPr lang="en-US" dirty="0" err="1" smtClean="0"/>
              <a:t>varav</a:t>
            </a:r>
            <a:r>
              <a:rPr lang="en-US" dirty="0" smtClean="0"/>
              <a:t> </a:t>
            </a:r>
            <a:r>
              <a:rPr lang="en-US" dirty="0" err="1" smtClean="0"/>
              <a:t>sju</a:t>
            </a:r>
            <a:r>
              <a:rPr lang="en-US" dirty="0" smtClean="0"/>
              <a:t> </a:t>
            </a:r>
            <a:r>
              <a:rPr lang="en-US" dirty="0" err="1" smtClean="0"/>
              <a:t>utvecklingsstörda</a:t>
            </a:r>
            <a:r>
              <a:rPr lang="en-US" dirty="0" smtClean="0"/>
              <a:t> </a:t>
            </a:r>
            <a:r>
              <a:rPr lang="en-US" dirty="0" err="1" smtClean="0"/>
              <a:t>medelålder</a:t>
            </a:r>
            <a:r>
              <a:rPr lang="en-US" dirty="0" smtClean="0"/>
              <a:t> 14. </a:t>
            </a:r>
            <a:r>
              <a:rPr lang="en-US" dirty="0" err="1" smtClean="0"/>
              <a:t>Samtliga</a:t>
            </a:r>
            <a:r>
              <a:rPr lang="en-US" dirty="0" smtClean="0"/>
              <a:t> </a:t>
            </a:r>
            <a:r>
              <a:rPr lang="en-US" dirty="0" err="1" smtClean="0"/>
              <a:t>puberterade</a:t>
            </a:r>
            <a:r>
              <a:rPr lang="en-US" dirty="0"/>
              <a:t>.</a:t>
            </a:r>
            <a:r>
              <a:rPr lang="en-US" dirty="0" smtClean="0"/>
              <a:t> 82 </a:t>
            </a:r>
            <a:r>
              <a:rPr lang="en-US" dirty="0"/>
              <a:t> </a:t>
            </a:r>
            <a:r>
              <a:rPr lang="en-US" dirty="0" smtClean="0"/>
              <a:t>offer, </a:t>
            </a:r>
            <a:r>
              <a:rPr lang="en-US" dirty="0" err="1" smtClean="0"/>
              <a:t>medelålder</a:t>
            </a:r>
            <a:r>
              <a:rPr lang="en-US" dirty="0" smtClean="0"/>
              <a:t> 9 </a:t>
            </a:r>
            <a:r>
              <a:rPr lang="en-US" dirty="0" err="1" smtClean="0"/>
              <a:t>år</a:t>
            </a:r>
            <a:r>
              <a:rPr lang="en-US" dirty="0" smtClean="0"/>
              <a:t>. 13 </a:t>
            </a:r>
            <a:r>
              <a:rPr lang="en-US" dirty="0" err="1" smtClean="0"/>
              <a:t>av</a:t>
            </a:r>
            <a:r>
              <a:rPr lang="en-US" dirty="0" smtClean="0"/>
              <a:t> </a:t>
            </a:r>
            <a:r>
              <a:rPr lang="en-US" dirty="0" err="1" smtClean="0"/>
              <a:t>pojkarna</a:t>
            </a:r>
            <a:r>
              <a:rPr lang="en-US" dirty="0" smtClean="0"/>
              <a:t>, 21% </a:t>
            </a:r>
            <a:r>
              <a:rPr lang="en-US" dirty="0" err="1" smtClean="0"/>
              <a:t>uppger</a:t>
            </a:r>
            <a:r>
              <a:rPr lang="en-US" dirty="0" smtClean="0"/>
              <a:t> </a:t>
            </a:r>
            <a:r>
              <a:rPr lang="en-US" dirty="0" err="1" smtClean="0"/>
              <a:t>att</a:t>
            </a:r>
            <a:r>
              <a:rPr lang="en-US" dirty="0" smtClean="0"/>
              <a:t> de </a:t>
            </a:r>
            <a:r>
              <a:rPr lang="en-US" dirty="0" err="1" smtClean="0"/>
              <a:t>själva</a:t>
            </a:r>
            <a:r>
              <a:rPr lang="en-US" dirty="0" smtClean="0"/>
              <a:t> </a:t>
            </a:r>
            <a:r>
              <a:rPr lang="en-US" dirty="0" err="1" smtClean="0"/>
              <a:t>utnyttjats</a:t>
            </a:r>
            <a:r>
              <a:rPr lang="en-US" dirty="0" smtClean="0"/>
              <a:t> </a:t>
            </a:r>
            <a:r>
              <a:rPr lang="en-US" dirty="0" err="1" smtClean="0"/>
              <a:t>sexuellt</a:t>
            </a:r>
            <a:r>
              <a:rPr lang="en-US" dirty="0" smtClean="0"/>
              <a:t>.</a:t>
            </a:r>
          </a:p>
          <a:p>
            <a:r>
              <a:rPr lang="en-US" b="1" i="1" dirty="0" err="1" smtClean="0"/>
              <a:t>Vem</a:t>
            </a:r>
            <a:r>
              <a:rPr lang="en-US" b="1" i="1" dirty="0" smtClean="0"/>
              <a:t> </a:t>
            </a:r>
            <a:r>
              <a:rPr lang="en-US" b="1" i="1" dirty="0" err="1" smtClean="0"/>
              <a:t>vill</a:t>
            </a:r>
            <a:r>
              <a:rPr lang="en-US" b="1" i="1" dirty="0" smtClean="0"/>
              <a:t> </a:t>
            </a:r>
            <a:r>
              <a:rPr lang="en-US" b="1" i="1" dirty="0" err="1" smtClean="0"/>
              <a:t>vara</a:t>
            </a:r>
            <a:r>
              <a:rPr lang="en-US" b="1" i="1" dirty="0" smtClean="0"/>
              <a:t> </a:t>
            </a:r>
            <a:r>
              <a:rPr lang="en-US" b="1" i="1" dirty="0" err="1" smtClean="0"/>
              <a:t>ihop</a:t>
            </a:r>
            <a:r>
              <a:rPr lang="en-US" b="1" i="1" dirty="0" smtClean="0"/>
              <a:t> med </a:t>
            </a:r>
            <a:r>
              <a:rPr lang="en-US" b="1" i="1" dirty="0" err="1" smtClean="0"/>
              <a:t>mig</a:t>
            </a:r>
            <a:r>
              <a:rPr lang="en-US" b="1" i="1" dirty="0" smtClean="0"/>
              <a:t> </a:t>
            </a:r>
            <a:r>
              <a:rPr lang="en-US" b="1" i="1" dirty="0" err="1" smtClean="0"/>
              <a:t>då</a:t>
            </a:r>
            <a:r>
              <a:rPr lang="en-US" b="1" i="1" dirty="0" smtClean="0"/>
              <a:t>?  </a:t>
            </a:r>
            <a:r>
              <a:rPr lang="en-US" dirty="0" smtClean="0"/>
              <a:t>(2003) </a:t>
            </a:r>
            <a:r>
              <a:rPr lang="en-US" dirty="0" err="1" smtClean="0"/>
              <a:t>Vad</a:t>
            </a:r>
            <a:r>
              <a:rPr lang="en-US" dirty="0" smtClean="0"/>
              <a:t> </a:t>
            </a:r>
            <a:r>
              <a:rPr lang="en-US" dirty="0" err="1" smtClean="0"/>
              <a:t>gör</a:t>
            </a:r>
            <a:r>
              <a:rPr lang="en-US" dirty="0" smtClean="0"/>
              <a:t> man </a:t>
            </a:r>
            <a:r>
              <a:rPr lang="en-US" dirty="0" err="1" smtClean="0"/>
              <a:t>om</a:t>
            </a:r>
            <a:r>
              <a:rPr lang="en-US" dirty="0" smtClean="0"/>
              <a:t> en </a:t>
            </a:r>
            <a:r>
              <a:rPr lang="en-US" dirty="0" err="1" smtClean="0"/>
              <a:t>fyraåring</a:t>
            </a:r>
            <a:r>
              <a:rPr lang="en-US" dirty="0" smtClean="0"/>
              <a:t> </a:t>
            </a:r>
            <a:r>
              <a:rPr lang="en-US" dirty="0" err="1" smtClean="0"/>
              <a:t>har</a:t>
            </a:r>
            <a:r>
              <a:rPr lang="en-US" dirty="0" smtClean="0"/>
              <a:t> puberterat </a:t>
            </a:r>
            <a:r>
              <a:rPr lang="en-US" dirty="0" err="1" smtClean="0"/>
              <a:t>och</a:t>
            </a:r>
            <a:r>
              <a:rPr lang="en-US" dirty="0" smtClean="0"/>
              <a:t> </a:t>
            </a:r>
            <a:r>
              <a:rPr lang="en-US" dirty="0" err="1" smtClean="0"/>
              <a:t>väger</a:t>
            </a:r>
            <a:r>
              <a:rPr lang="en-US" dirty="0" smtClean="0"/>
              <a:t> 100 kg? </a:t>
            </a:r>
          </a:p>
          <a:p>
            <a:r>
              <a:rPr lang="en-US" dirty="0" err="1" smtClean="0"/>
              <a:t>Tre</a:t>
            </a:r>
            <a:r>
              <a:rPr lang="en-US" dirty="0" smtClean="0"/>
              <a:t> </a:t>
            </a:r>
            <a:r>
              <a:rPr lang="en-US" dirty="0" err="1" smtClean="0"/>
              <a:t>böcker</a:t>
            </a:r>
            <a:r>
              <a:rPr lang="en-US" dirty="0" smtClean="0"/>
              <a:t> </a:t>
            </a:r>
            <a:r>
              <a:rPr lang="en-US" dirty="0" err="1" smtClean="0"/>
              <a:t>på</a:t>
            </a:r>
            <a:r>
              <a:rPr lang="en-US" dirty="0" smtClean="0"/>
              <a:t> </a:t>
            </a:r>
            <a:r>
              <a:rPr lang="en-US" dirty="0" err="1" smtClean="0"/>
              <a:t>gång</a:t>
            </a:r>
            <a:r>
              <a:rPr lang="en-US" dirty="0" smtClean="0"/>
              <a:t>. </a:t>
            </a:r>
            <a:r>
              <a:rPr lang="en-US" i="1" dirty="0" err="1" smtClean="0"/>
              <a:t>Att</a:t>
            </a:r>
            <a:r>
              <a:rPr lang="en-US" i="1" dirty="0" smtClean="0"/>
              <a:t> </a:t>
            </a:r>
            <a:r>
              <a:rPr lang="en-US" i="1" dirty="0" err="1" smtClean="0"/>
              <a:t>arbeta</a:t>
            </a:r>
            <a:r>
              <a:rPr lang="en-US" i="1" dirty="0" smtClean="0"/>
              <a:t> med </a:t>
            </a:r>
            <a:r>
              <a:rPr lang="en-US" i="1" dirty="0" err="1" smtClean="0"/>
              <a:t>funktionshindrade</a:t>
            </a:r>
            <a:endParaRPr lang="en-US" i="1" dirty="0" smtClean="0"/>
          </a:p>
          <a:p>
            <a:r>
              <a:rPr lang="en-US" i="1" dirty="0" smtClean="0"/>
              <a:t>Han </a:t>
            </a:r>
            <a:r>
              <a:rPr lang="en-US" i="1" dirty="0" err="1" smtClean="0"/>
              <a:t>fick</a:t>
            </a:r>
            <a:r>
              <a:rPr lang="en-US" i="1" dirty="0" smtClean="0"/>
              <a:t> fem </a:t>
            </a:r>
            <a:r>
              <a:rPr lang="en-US" i="1" dirty="0" err="1" smtClean="0"/>
              <a:t>år</a:t>
            </a:r>
            <a:r>
              <a:rPr lang="en-US" i="1" dirty="0" smtClean="0"/>
              <a:t>, jag </a:t>
            </a:r>
            <a:r>
              <a:rPr lang="en-US" i="1" dirty="0" err="1" smtClean="0"/>
              <a:t>fick</a:t>
            </a:r>
            <a:r>
              <a:rPr lang="en-US" i="1" dirty="0" smtClean="0"/>
              <a:t> </a:t>
            </a:r>
            <a:r>
              <a:rPr lang="en-US" i="1" dirty="0" err="1" smtClean="0"/>
              <a:t>livstid</a:t>
            </a:r>
            <a:r>
              <a:rPr lang="en-US" i="1" dirty="0" smtClean="0"/>
              <a:t>. </a:t>
            </a:r>
            <a:r>
              <a:rPr lang="en-US" dirty="0" smtClean="0"/>
              <a:t>Om </a:t>
            </a:r>
            <a:r>
              <a:rPr lang="en-US" dirty="0" err="1" smtClean="0"/>
              <a:t>ett</a:t>
            </a:r>
            <a:r>
              <a:rPr lang="en-US" dirty="0" smtClean="0"/>
              <a:t> </a:t>
            </a:r>
            <a:r>
              <a:rPr lang="en-US" dirty="0" err="1" smtClean="0"/>
              <a:t>rättsfall</a:t>
            </a:r>
            <a:r>
              <a:rPr lang="en-US" dirty="0" smtClean="0"/>
              <a:t> med </a:t>
            </a:r>
            <a:r>
              <a:rPr lang="en-US" dirty="0" err="1" smtClean="0"/>
              <a:t>minst</a:t>
            </a:r>
            <a:r>
              <a:rPr lang="en-US" dirty="0" smtClean="0"/>
              <a:t> 26 </a:t>
            </a:r>
            <a:r>
              <a:rPr lang="en-US" dirty="0" err="1" smtClean="0"/>
              <a:t>st</a:t>
            </a:r>
            <a:r>
              <a:rPr lang="en-US" dirty="0" smtClean="0"/>
              <a:t> </a:t>
            </a:r>
            <a:r>
              <a:rPr lang="en-US" dirty="0" err="1" smtClean="0"/>
              <a:t>förtvivlade</a:t>
            </a:r>
            <a:r>
              <a:rPr lang="en-US" dirty="0" smtClean="0"/>
              <a:t> </a:t>
            </a:r>
            <a:r>
              <a:rPr lang="en-US" dirty="0" err="1" smtClean="0"/>
              <a:t>inblandade</a:t>
            </a:r>
            <a:r>
              <a:rPr lang="en-US" dirty="0" smtClean="0"/>
              <a:t>.</a:t>
            </a:r>
            <a:endParaRPr lang="en-US" i="1" dirty="0" smtClean="0"/>
          </a:p>
          <a:p>
            <a:r>
              <a:rPr lang="en-US" i="1" dirty="0" smtClean="0"/>
              <a:t>Sagan </a:t>
            </a:r>
            <a:r>
              <a:rPr lang="en-US" i="1" dirty="0" err="1" smtClean="0"/>
              <a:t>omTexas</a:t>
            </a:r>
            <a:r>
              <a:rPr lang="en-US" i="1" dirty="0" smtClean="0"/>
              <a:t>. </a:t>
            </a:r>
            <a:r>
              <a:rPr lang="en-US" dirty="0" smtClean="0"/>
              <a:t>Om </a:t>
            </a:r>
            <a:r>
              <a:rPr lang="en-US" dirty="0" err="1" smtClean="0"/>
              <a:t>mammor</a:t>
            </a:r>
            <a:r>
              <a:rPr lang="en-US" dirty="0" smtClean="0"/>
              <a:t> </a:t>
            </a:r>
            <a:r>
              <a:rPr lang="en-US" dirty="0" err="1" smtClean="0"/>
              <a:t>som</a:t>
            </a:r>
            <a:r>
              <a:rPr lang="en-US" dirty="0" smtClean="0"/>
              <a:t> </a:t>
            </a:r>
            <a:r>
              <a:rPr lang="en-US" dirty="0" err="1" smtClean="0"/>
              <a:t>slår</a:t>
            </a:r>
            <a:r>
              <a:rPr lang="en-US" dirty="0"/>
              <a:t>.</a:t>
            </a:r>
            <a:endParaRPr lang="en-US" dirty="0" smtClean="0"/>
          </a:p>
          <a:p>
            <a:endParaRPr lang="en-US" dirty="0" smtClean="0"/>
          </a:p>
          <a:p>
            <a:endParaRPr lang="en-US" i="1" dirty="0"/>
          </a:p>
        </p:txBody>
      </p:sp>
      <p:sp>
        <p:nvSpPr>
          <p:cNvPr id="4" name="Footer Placeholder 3"/>
          <p:cNvSpPr>
            <a:spLocks noGrp="1"/>
          </p:cNvSpPr>
          <p:nvPr>
            <p:ph type="ftr" sz="quarter" idx="11"/>
          </p:nvPr>
        </p:nvSpPr>
        <p:spPr/>
        <p:txBody>
          <a:bodyPr/>
          <a:lstStyle/>
          <a:p>
            <a:r>
              <a:rPr lang="en-US" smtClean="0"/>
              <a:t>Olof Risberg</a:t>
            </a:r>
            <a:endParaRPr lang="en-US"/>
          </a:p>
        </p:txBody>
      </p:sp>
    </p:spTree>
    <p:extLst>
      <p:ext uri="{BB962C8B-B14F-4D97-AF65-F5344CB8AC3E}">
        <p14:creationId xmlns:p14="http://schemas.microsoft.com/office/powerpoint/2010/main" val="398777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ubrik 1"/>
          <p:cNvSpPr>
            <a:spLocks noGrp="1"/>
          </p:cNvSpPr>
          <p:nvPr>
            <p:ph type="title" idx="4294967295"/>
          </p:nvPr>
        </p:nvSpPr>
        <p:spPr>
          <a:xfrm>
            <a:off x="914400" y="333375"/>
            <a:ext cx="8229600" cy="1285875"/>
          </a:xfrm>
        </p:spPr>
        <p:txBody>
          <a:bodyPr/>
          <a:lstStyle/>
          <a:p>
            <a:pPr eaLnBrk="1" hangingPunct="1">
              <a:defRPr/>
            </a:pPr>
            <a:r>
              <a:rPr lang="sv-SE" sz="3200" b="1" dirty="0" smtClean="0">
                <a:cs typeface="+mj-cs"/>
              </a:rPr>
              <a:t>Övergrepp, en komplex verklighet för alldeles för många. Hur många?</a:t>
            </a:r>
          </a:p>
        </p:txBody>
      </p:sp>
      <p:sp>
        <p:nvSpPr>
          <p:cNvPr id="8195" name="Platshållare för innehåll 2"/>
          <p:cNvSpPr>
            <a:spLocks noGrp="1"/>
          </p:cNvSpPr>
          <p:nvPr>
            <p:ph idx="4294967295"/>
          </p:nvPr>
        </p:nvSpPr>
        <p:spPr>
          <a:xfrm>
            <a:off x="0" y="1484313"/>
            <a:ext cx="7772400" cy="4581525"/>
          </a:xfrm>
        </p:spPr>
        <p:txBody>
          <a:bodyPr>
            <a:normAutofit fontScale="85000" lnSpcReduction="20000"/>
          </a:bodyPr>
          <a:lstStyle/>
          <a:p>
            <a:pPr eaLnBrk="1" hangingPunct="1">
              <a:defRPr/>
            </a:pPr>
            <a:r>
              <a:rPr lang="sv-SE" sz="2800" dirty="0" smtClean="0">
                <a:cs typeface="+mn-cs"/>
              </a:rPr>
              <a:t>Demoniseringen av utsatthet i det offentliga rummet, medias bild. Josef </a:t>
            </a:r>
            <a:r>
              <a:rPr lang="sv-SE" sz="2800" dirty="0" err="1" smtClean="0">
                <a:cs typeface="+mn-cs"/>
              </a:rPr>
              <a:t>Fritzl</a:t>
            </a:r>
            <a:r>
              <a:rPr lang="sv-SE" sz="2800" dirty="0" smtClean="0">
                <a:cs typeface="+mn-cs"/>
              </a:rPr>
              <a:t>, Anders Eklund.</a:t>
            </a:r>
          </a:p>
          <a:p>
            <a:pPr eaLnBrk="1" hangingPunct="1">
              <a:defRPr/>
            </a:pPr>
            <a:r>
              <a:rPr lang="sv-SE" sz="2800" dirty="0" smtClean="0">
                <a:cs typeface="+mn-cs"/>
              </a:rPr>
              <a:t>Från hands off till hands on </a:t>
            </a:r>
          </a:p>
          <a:p>
            <a:pPr eaLnBrk="1" hangingPunct="1">
              <a:defRPr/>
            </a:pPr>
            <a:r>
              <a:rPr lang="sv-SE" sz="2800" dirty="0" smtClean="0">
                <a:cs typeface="+mn-cs"/>
              </a:rPr>
              <a:t>Våld, uppleva/bevittna våld, mobbning, sexuella övergrepp</a:t>
            </a:r>
          </a:p>
          <a:p>
            <a:pPr eaLnBrk="1" hangingPunct="1">
              <a:defRPr/>
            </a:pPr>
            <a:r>
              <a:rPr lang="sv-SE" sz="2800" dirty="0" smtClean="0">
                <a:cs typeface="+mn-cs"/>
              </a:rPr>
              <a:t>Utan samtycke, ett ja är ett ja och ett nej är ett nej. Är alla kapabla att ge ett varaktigt samtycke? Friande domen i Malmö? Skulle du vilja att din dotter var med om samma sak? En sextonåring skriver på ett kontrakt, ger sitt samtycke till tortyr.</a:t>
            </a:r>
          </a:p>
          <a:p>
            <a:pPr eaLnBrk="1" hangingPunct="1">
              <a:defRPr/>
            </a:pPr>
            <a:r>
              <a:rPr lang="sv-SE" sz="2800" dirty="0" smtClean="0">
                <a:cs typeface="+mn-cs"/>
              </a:rPr>
              <a:t>Offrets subjektiva upplevelse är viktigast inte vad du eller jag tror och tänker eller vad lagen säger</a:t>
            </a:r>
          </a:p>
          <a:p>
            <a:pPr eaLnBrk="1" hangingPunct="1">
              <a:defRPr/>
            </a:pPr>
            <a:r>
              <a:rPr lang="sv-SE" sz="2800" dirty="0" smtClean="0">
                <a:cs typeface="+mn-cs"/>
              </a:rPr>
              <a:t>En </a:t>
            </a:r>
            <a:r>
              <a:rPr lang="ja-JP" altLang="sv-SE" sz="2800" dirty="0" smtClean="0">
                <a:latin typeface="Arial"/>
                <a:cs typeface="+mn-cs"/>
              </a:rPr>
              <a:t>”</a:t>
            </a:r>
            <a:r>
              <a:rPr lang="sv-SE" sz="2800" dirty="0" smtClean="0">
                <a:cs typeface="+mn-cs"/>
              </a:rPr>
              <a:t>smekning</a:t>
            </a:r>
            <a:r>
              <a:rPr lang="ja-JP" altLang="sv-SE" sz="2800" dirty="0" smtClean="0">
                <a:latin typeface="Arial"/>
                <a:cs typeface="+mn-cs"/>
              </a:rPr>
              <a:t>”</a:t>
            </a:r>
            <a:r>
              <a:rPr lang="sv-SE" sz="2800" dirty="0" smtClean="0">
                <a:cs typeface="+mn-cs"/>
              </a:rPr>
              <a:t> från någon som betyder mycket kan kanske vara svårare att bära än att våldtas av en främling</a:t>
            </a:r>
          </a:p>
          <a:p>
            <a:pPr eaLnBrk="1" hangingPunct="1">
              <a:buFont typeface="Wingdings" charset="0"/>
              <a:buNone/>
              <a:defRPr/>
            </a:pPr>
            <a:endParaRPr lang="sv-SE" dirty="0" smtClean="0">
              <a:cs typeface="+mn-cs"/>
            </a:endParaRPr>
          </a:p>
          <a:p>
            <a:pPr eaLnBrk="1" hangingPunct="1">
              <a:defRPr/>
            </a:pPr>
            <a:endParaRPr lang="sv-SE" dirty="0" smtClean="0">
              <a:cs typeface="+mn-cs"/>
            </a:endParaRPr>
          </a:p>
          <a:p>
            <a:pPr eaLnBrk="1" hangingPunct="1">
              <a:defRPr/>
            </a:pPr>
            <a:endParaRPr lang="sv-SE" dirty="0" smtClean="0">
              <a:cs typeface="+mn-cs"/>
            </a:endParaRPr>
          </a:p>
        </p:txBody>
      </p:sp>
    </p:spTree>
    <p:extLst>
      <p:ext uri="{BB962C8B-B14F-4D97-AF65-F5344CB8AC3E}">
        <p14:creationId xmlns:p14="http://schemas.microsoft.com/office/powerpoint/2010/main" val="3118865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fade">
                                      <p:cBhvr>
                                        <p:cTn id="12" dur="2000"/>
                                        <p:tgtEl>
                                          <p:spTgt spid="819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5">
                                            <p:txEl>
                                              <p:pRg st="1" end="1"/>
                                            </p:txEl>
                                          </p:spTgt>
                                        </p:tgtEl>
                                        <p:attrNameLst>
                                          <p:attrName>style.visibility</p:attrName>
                                        </p:attrNameLst>
                                      </p:cBhvr>
                                      <p:to>
                                        <p:strVal val="visible"/>
                                      </p:to>
                                    </p:set>
                                    <p:animEffect transition="in" filter="fade">
                                      <p:cBhvr>
                                        <p:cTn id="17" dur="2000"/>
                                        <p:tgtEl>
                                          <p:spTgt spid="8195">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5">
                                            <p:txEl>
                                              <p:pRg st="2" end="2"/>
                                            </p:txEl>
                                          </p:spTgt>
                                        </p:tgtEl>
                                        <p:attrNameLst>
                                          <p:attrName>style.visibility</p:attrName>
                                        </p:attrNameLst>
                                      </p:cBhvr>
                                      <p:to>
                                        <p:strVal val="visible"/>
                                      </p:to>
                                    </p:set>
                                    <p:animEffect transition="in" filter="fade">
                                      <p:cBhvr>
                                        <p:cTn id="22" dur="2000"/>
                                        <p:tgtEl>
                                          <p:spTgt spid="8195">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95">
                                            <p:txEl>
                                              <p:pRg st="3" end="3"/>
                                            </p:txEl>
                                          </p:spTgt>
                                        </p:tgtEl>
                                        <p:attrNameLst>
                                          <p:attrName>style.visibility</p:attrName>
                                        </p:attrNameLst>
                                      </p:cBhvr>
                                      <p:to>
                                        <p:strVal val="visible"/>
                                      </p:to>
                                    </p:set>
                                    <p:animEffect transition="in" filter="fade">
                                      <p:cBhvr>
                                        <p:cTn id="27" dur="2000"/>
                                        <p:tgtEl>
                                          <p:spTgt spid="8195">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195">
                                            <p:txEl>
                                              <p:pRg st="4" end="4"/>
                                            </p:txEl>
                                          </p:spTgt>
                                        </p:tgtEl>
                                        <p:attrNameLst>
                                          <p:attrName>style.visibility</p:attrName>
                                        </p:attrNameLst>
                                      </p:cBhvr>
                                      <p:to>
                                        <p:strVal val="visible"/>
                                      </p:to>
                                    </p:set>
                                    <p:animEffect transition="in" filter="fade">
                                      <p:cBhvr>
                                        <p:cTn id="32" dur="2000"/>
                                        <p:tgtEl>
                                          <p:spTgt spid="8195">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195">
                                            <p:txEl>
                                              <p:pRg st="5" end="5"/>
                                            </p:txEl>
                                          </p:spTgt>
                                        </p:tgtEl>
                                        <p:attrNameLst>
                                          <p:attrName>style.visibility</p:attrName>
                                        </p:attrNameLst>
                                      </p:cBhvr>
                                      <p:to>
                                        <p:strVal val="visible"/>
                                      </p:to>
                                    </p:set>
                                    <p:animEffect transition="in" filter="fade">
                                      <p:cBhvr>
                                        <p:cTn id="37" dur="2000"/>
                                        <p:tgtEl>
                                          <p:spTgt spid="819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ubrik 1"/>
          <p:cNvSpPr>
            <a:spLocks noGrp="1"/>
          </p:cNvSpPr>
          <p:nvPr>
            <p:ph type="title"/>
          </p:nvPr>
        </p:nvSpPr>
        <p:spPr/>
        <p:txBody>
          <a:bodyPr>
            <a:normAutofit/>
          </a:bodyPr>
          <a:lstStyle/>
          <a:p>
            <a:pPr eaLnBrk="1" hangingPunct="1">
              <a:defRPr/>
            </a:pPr>
            <a:r>
              <a:rPr lang="sv-SE" sz="4000" dirty="0" smtClean="0">
                <a:cs typeface="+mj-cs"/>
              </a:rPr>
              <a:t>Vad kan ett övergrepp innebära?</a:t>
            </a:r>
          </a:p>
        </p:txBody>
      </p:sp>
      <p:sp>
        <p:nvSpPr>
          <p:cNvPr id="9219" name="Platshållare för innehåll 2"/>
          <p:cNvSpPr>
            <a:spLocks noGrp="1"/>
          </p:cNvSpPr>
          <p:nvPr>
            <p:ph sz="half" idx="1"/>
          </p:nvPr>
        </p:nvSpPr>
        <p:spPr>
          <a:xfrm>
            <a:off x="4047067" y="1417638"/>
            <a:ext cx="4406371" cy="4915429"/>
          </a:xfrm>
        </p:spPr>
        <p:txBody>
          <a:bodyPr>
            <a:noAutofit/>
          </a:bodyPr>
          <a:lstStyle/>
          <a:p>
            <a:pPr eaLnBrk="1" hangingPunct="1">
              <a:lnSpc>
                <a:spcPct val="80000"/>
              </a:lnSpc>
              <a:defRPr/>
            </a:pPr>
            <a:r>
              <a:rPr lang="sv-SE" sz="3600" dirty="0" smtClean="0">
                <a:cs typeface="+mn-cs"/>
              </a:rPr>
              <a:t>Koncentrations-svårigheter</a:t>
            </a:r>
          </a:p>
          <a:p>
            <a:pPr eaLnBrk="1" hangingPunct="1">
              <a:lnSpc>
                <a:spcPct val="80000"/>
              </a:lnSpc>
              <a:defRPr/>
            </a:pPr>
            <a:r>
              <a:rPr lang="sv-SE" sz="3600" dirty="0" smtClean="0">
                <a:cs typeface="+mn-cs"/>
              </a:rPr>
              <a:t>Depressioner</a:t>
            </a:r>
          </a:p>
          <a:p>
            <a:pPr eaLnBrk="1" hangingPunct="1">
              <a:lnSpc>
                <a:spcPct val="80000"/>
              </a:lnSpc>
              <a:defRPr/>
            </a:pPr>
            <a:r>
              <a:rPr lang="sv-SE" sz="3600" dirty="0" smtClean="0">
                <a:cs typeface="+mn-cs"/>
              </a:rPr>
              <a:t>Sexualiserat beteende</a:t>
            </a:r>
          </a:p>
          <a:p>
            <a:pPr eaLnBrk="1" hangingPunct="1">
              <a:lnSpc>
                <a:spcPct val="80000"/>
              </a:lnSpc>
              <a:defRPr/>
            </a:pPr>
            <a:r>
              <a:rPr lang="sv-SE" sz="3600" dirty="0" smtClean="0">
                <a:cs typeface="+mn-cs"/>
              </a:rPr>
              <a:t>Självdestruktivitet</a:t>
            </a:r>
          </a:p>
          <a:p>
            <a:pPr eaLnBrk="1" hangingPunct="1">
              <a:lnSpc>
                <a:spcPct val="80000"/>
              </a:lnSpc>
              <a:defRPr/>
            </a:pPr>
            <a:r>
              <a:rPr lang="sv-SE" sz="3600" dirty="0" smtClean="0">
                <a:cs typeface="+mn-cs"/>
              </a:rPr>
              <a:t>Isolering</a:t>
            </a:r>
          </a:p>
          <a:p>
            <a:pPr eaLnBrk="1" hangingPunct="1">
              <a:lnSpc>
                <a:spcPct val="80000"/>
              </a:lnSpc>
              <a:defRPr/>
            </a:pPr>
            <a:r>
              <a:rPr lang="sv-SE" sz="3600" b="1" i="1" dirty="0" smtClean="0">
                <a:cs typeface="+mn-cs"/>
              </a:rPr>
              <a:t>Vem kan man lita på? Förvirring.</a:t>
            </a:r>
          </a:p>
        </p:txBody>
      </p:sp>
      <p:sp>
        <p:nvSpPr>
          <p:cNvPr id="9221" name="Rectangle 5"/>
          <p:cNvSpPr>
            <a:spLocks noGrp="1" noChangeArrowheads="1"/>
          </p:cNvSpPr>
          <p:nvPr>
            <p:ph sz="half" idx="2"/>
          </p:nvPr>
        </p:nvSpPr>
        <p:spPr>
          <a:xfrm>
            <a:off x="539750" y="1417638"/>
            <a:ext cx="3507317" cy="4783138"/>
          </a:xfrm>
        </p:spPr>
        <p:txBody>
          <a:bodyPr>
            <a:normAutofit/>
          </a:bodyPr>
          <a:lstStyle/>
          <a:p>
            <a:pPr>
              <a:lnSpc>
                <a:spcPct val="80000"/>
              </a:lnSpc>
              <a:defRPr/>
            </a:pPr>
            <a:r>
              <a:rPr lang="sv-SE" sz="3600" dirty="0" smtClean="0">
                <a:cs typeface="+mn-cs"/>
              </a:rPr>
              <a:t>Som </a:t>
            </a:r>
            <a:r>
              <a:rPr lang="ja-JP" altLang="sv-SE" sz="3600" dirty="0" smtClean="0">
                <a:latin typeface="Arial"/>
                <a:cs typeface="+mn-cs"/>
              </a:rPr>
              <a:t>”</a:t>
            </a:r>
            <a:r>
              <a:rPr lang="sv-SE" sz="3600" dirty="0" smtClean="0">
                <a:cs typeface="+mn-cs"/>
              </a:rPr>
              <a:t>vanligt</a:t>
            </a:r>
            <a:r>
              <a:rPr lang="ja-JP" altLang="sv-SE" sz="3600" dirty="0" smtClean="0">
                <a:latin typeface="Arial"/>
                <a:cs typeface="+mn-cs"/>
              </a:rPr>
              <a:t>”</a:t>
            </a:r>
            <a:endParaRPr lang="sv-SE" sz="3600" dirty="0" smtClean="0">
              <a:cs typeface="+mn-cs"/>
            </a:endParaRPr>
          </a:p>
          <a:p>
            <a:pPr eaLnBrk="1" hangingPunct="1">
              <a:lnSpc>
                <a:spcPct val="80000"/>
              </a:lnSpc>
              <a:defRPr/>
            </a:pPr>
            <a:r>
              <a:rPr lang="sv-SE" sz="3600" dirty="0" smtClean="0">
                <a:cs typeface="+mn-cs"/>
              </a:rPr>
              <a:t>Ledsen</a:t>
            </a:r>
          </a:p>
          <a:p>
            <a:pPr eaLnBrk="1" hangingPunct="1">
              <a:lnSpc>
                <a:spcPct val="80000"/>
              </a:lnSpc>
              <a:defRPr/>
            </a:pPr>
            <a:r>
              <a:rPr lang="sv-SE" sz="3600" dirty="0" smtClean="0">
                <a:cs typeface="+mn-cs"/>
              </a:rPr>
              <a:t>Rädd</a:t>
            </a:r>
          </a:p>
          <a:p>
            <a:pPr eaLnBrk="1" hangingPunct="1">
              <a:lnSpc>
                <a:spcPct val="80000"/>
              </a:lnSpc>
              <a:defRPr/>
            </a:pPr>
            <a:r>
              <a:rPr lang="sv-SE" sz="3600" dirty="0" smtClean="0"/>
              <a:t>Arg</a:t>
            </a:r>
            <a:endParaRPr lang="sv-SE" sz="3600" dirty="0" smtClean="0">
              <a:cs typeface="+mn-cs"/>
            </a:endParaRPr>
          </a:p>
          <a:p>
            <a:pPr eaLnBrk="1" hangingPunct="1">
              <a:lnSpc>
                <a:spcPct val="80000"/>
              </a:lnSpc>
              <a:defRPr/>
            </a:pPr>
            <a:r>
              <a:rPr lang="sv-SE" sz="3600" dirty="0" smtClean="0">
                <a:cs typeface="+mn-cs"/>
              </a:rPr>
              <a:t>Känner sig annorlunda</a:t>
            </a:r>
          </a:p>
          <a:p>
            <a:pPr eaLnBrk="1" hangingPunct="1">
              <a:lnSpc>
                <a:spcPct val="80000"/>
              </a:lnSpc>
              <a:defRPr/>
            </a:pPr>
            <a:r>
              <a:rPr lang="sv-SE" sz="3600" dirty="0" smtClean="0">
                <a:cs typeface="+mn-cs"/>
              </a:rPr>
              <a:t>Mitt fel</a:t>
            </a:r>
          </a:p>
          <a:p>
            <a:pPr eaLnBrk="1" hangingPunct="1">
              <a:lnSpc>
                <a:spcPct val="80000"/>
              </a:lnSpc>
              <a:defRPr/>
            </a:pPr>
            <a:r>
              <a:rPr lang="sv-SE" sz="3600" dirty="0" smtClean="0">
                <a:cs typeface="+mn-cs"/>
              </a:rPr>
              <a:t>Jag = äcklig. Skam</a:t>
            </a:r>
          </a:p>
          <a:p>
            <a:pPr eaLnBrk="1" hangingPunct="1">
              <a:lnSpc>
                <a:spcPct val="80000"/>
              </a:lnSpc>
              <a:defRPr/>
            </a:pPr>
            <a:endParaRPr lang="sv-SE" sz="3600" dirty="0" smtClean="0">
              <a:cs typeface="+mn-cs"/>
            </a:endParaRPr>
          </a:p>
          <a:p>
            <a:pPr eaLnBrk="1" hangingPunct="1">
              <a:lnSpc>
                <a:spcPct val="80000"/>
              </a:lnSpc>
              <a:defRPr/>
            </a:pPr>
            <a:endParaRPr lang="sv-SE" sz="3600" dirty="0" smtClean="0">
              <a:cs typeface="+mn-cs"/>
            </a:endParaRPr>
          </a:p>
        </p:txBody>
      </p:sp>
    </p:spTree>
    <p:extLst>
      <p:ext uri="{BB962C8B-B14F-4D97-AF65-F5344CB8AC3E}">
        <p14:creationId xmlns:p14="http://schemas.microsoft.com/office/powerpoint/2010/main" val="2532925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21">
                                            <p:txEl>
                                              <p:pRg st="0" end="0"/>
                                            </p:txEl>
                                          </p:spTgt>
                                        </p:tgtEl>
                                        <p:attrNameLst>
                                          <p:attrName>style.visibility</p:attrName>
                                        </p:attrNameLst>
                                      </p:cBhvr>
                                      <p:to>
                                        <p:strVal val="visible"/>
                                      </p:to>
                                    </p:set>
                                    <p:animEffect transition="in" filter="fade">
                                      <p:cBhvr>
                                        <p:cTn id="12" dur="2000"/>
                                        <p:tgtEl>
                                          <p:spTgt spid="92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21">
                                            <p:txEl>
                                              <p:pRg st="1" end="1"/>
                                            </p:txEl>
                                          </p:spTgt>
                                        </p:tgtEl>
                                        <p:attrNameLst>
                                          <p:attrName>style.visibility</p:attrName>
                                        </p:attrNameLst>
                                      </p:cBhvr>
                                      <p:to>
                                        <p:strVal val="visible"/>
                                      </p:to>
                                    </p:set>
                                    <p:animEffect transition="in" filter="fade">
                                      <p:cBhvr>
                                        <p:cTn id="17" dur="2000"/>
                                        <p:tgtEl>
                                          <p:spTgt spid="92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21">
                                            <p:txEl>
                                              <p:pRg st="2" end="2"/>
                                            </p:txEl>
                                          </p:spTgt>
                                        </p:tgtEl>
                                        <p:attrNameLst>
                                          <p:attrName>style.visibility</p:attrName>
                                        </p:attrNameLst>
                                      </p:cBhvr>
                                      <p:to>
                                        <p:strVal val="visible"/>
                                      </p:to>
                                    </p:set>
                                    <p:animEffect transition="in" filter="fade">
                                      <p:cBhvr>
                                        <p:cTn id="22" dur="2000"/>
                                        <p:tgtEl>
                                          <p:spTgt spid="92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221">
                                            <p:txEl>
                                              <p:pRg st="3" end="3"/>
                                            </p:txEl>
                                          </p:spTgt>
                                        </p:tgtEl>
                                        <p:attrNameLst>
                                          <p:attrName>style.visibility</p:attrName>
                                        </p:attrNameLst>
                                      </p:cBhvr>
                                      <p:to>
                                        <p:strVal val="visible"/>
                                      </p:to>
                                    </p:set>
                                    <p:animEffect transition="in" filter="wipe(down)">
                                      <p:cBhvr>
                                        <p:cTn id="27" dur="500"/>
                                        <p:tgtEl>
                                          <p:spTgt spid="922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9221">
                                            <p:txEl>
                                              <p:pRg st="4" end="4"/>
                                            </p:txEl>
                                          </p:spTgt>
                                        </p:tgtEl>
                                        <p:attrNameLst>
                                          <p:attrName>style.visibility</p:attrName>
                                        </p:attrNameLst>
                                      </p:cBhvr>
                                      <p:to>
                                        <p:strVal val="visible"/>
                                      </p:to>
                                    </p:set>
                                    <p:animEffect transition="in" filter="wipe(down)">
                                      <p:cBhvr>
                                        <p:cTn id="32" dur="500"/>
                                        <p:tgtEl>
                                          <p:spTgt spid="922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9221">
                                            <p:txEl>
                                              <p:pRg st="5" end="5"/>
                                            </p:txEl>
                                          </p:spTgt>
                                        </p:tgtEl>
                                        <p:attrNameLst>
                                          <p:attrName>style.visibility</p:attrName>
                                        </p:attrNameLst>
                                      </p:cBhvr>
                                      <p:to>
                                        <p:strVal val="visible"/>
                                      </p:to>
                                    </p:set>
                                    <p:animEffect transition="in" filter="wipe(down)">
                                      <p:cBhvr>
                                        <p:cTn id="37" dur="500"/>
                                        <p:tgtEl>
                                          <p:spTgt spid="922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9221">
                                            <p:txEl>
                                              <p:pRg st="6" end="6"/>
                                            </p:txEl>
                                          </p:spTgt>
                                        </p:tgtEl>
                                        <p:attrNameLst>
                                          <p:attrName>style.visibility</p:attrName>
                                        </p:attrNameLst>
                                      </p:cBhvr>
                                      <p:to>
                                        <p:strVal val="visible"/>
                                      </p:to>
                                    </p:set>
                                    <p:animEffect transition="in" filter="wipe(down)">
                                      <p:cBhvr>
                                        <p:cTn id="42" dur="500"/>
                                        <p:tgtEl>
                                          <p:spTgt spid="922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9219">
                                            <p:txEl>
                                              <p:pRg st="0" end="0"/>
                                            </p:txEl>
                                          </p:spTgt>
                                        </p:tgtEl>
                                        <p:attrNameLst>
                                          <p:attrName>style.visibility</p:attrName>
                                        </p:attrNameLst>
                                      </p:cBhvr>
                                      <p:to>
                                        <p:strVal val="visible"/>
                                      </p:to>
                                    </p:set>
                                    <p:animEffect transition="in" filter="wipe(down)">
                                      <p:cBhvr>
                                        <p:cTn id="47" dur="500"/>
                                        <p:tgtEl>
                                          <p:spTgt spid="921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9219">
                                            <p:txEl>
                                              <p:pRg st="1" end="1"/>
                                            </p:txEl>
                                          </p:spTgt>
                                        </p:tgtEl>
                                        <p:attrNameLst>
                                          <p:attrName>style.visibility</p:attrName>
                                        </p:attrNameLst>
                                      </p:cBhvr>
                                      <p:to>
                                        <p:strVal val="visible"/>
                                      </p:to>
                                    </p:set>
                                    <p:animEffect transition="in" filter="wipe(down)">
                                      <p:cBhvr>
                                        <p:cTn id="52" dur="500"/>
                                        <p:tgtEl>
                                          <p:spTgt spid="9219">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9219">
                                            <p:txEl>
                                              <p:pRg st="2" end="2"/>
                                            </p:txEl>
                                          </p:spTgt>
                                        </p:tgtEl>
                                        <p:attrNameLst>
                                          <p:attrName>style.visibility</p:attrName>
                                        </p:attrNameLst>
                                      </p:cBhvr>
                                      <p:to>
                                        <p:strVal val="visible"/>
                                      </p:to>
                                    </p:set>
                                    <p:animEffect transition="in" filter="wipe(down)">
                                      <p:cBhvr>
                                        <p:cTn id="57" dur="500"/>
                                        <p:tgtEl>
                                          <p:spTgt spid="9219">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9219">
                                            <p:txEl>
                                              <p:pRg st="3" end="3"/>
                                            </p:txEl>
                                          </p:spTgt>
                                        </p:tgtEl>
                                        <p:attrNameLst>
                                          <p:attrName>style.visibility</p:attrName>
                                        </p:attrNameLst>
                                      </p:cBhvr>
                                      <p:to>
                                        <p:strVal val="visible"/>
                                      </p:to>
                                    </p:set>
                                    <p:animEffect transition="in" filter="wipe(down)">
                                      <p:cBhvr>
                                        <p:cTn id="62" dur="500"/>
                                        <p:tgtEl>
                                          <p:spTgt spid="9219">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9219">
                                            <p:txEl>
                                              <p:pRg st="4" end="4"/>
                                            </p:txEl>
                                          </p:spTgt>
                                        </p:tgtEl>
                                        <p:attrNameLst>
                                          <p:attrName>style.visibility</p:attrName>
                                        </p:attrNameLst>
                                      </p:cBhvr>
                                      <p:to>
                                        <p:strVal val="visible"/>
                                      </p:to>
                                    </p:set>
                                    <p:animEffect transition="in" filter="wipe(down)">
                                      <p:cBhvr>
                                        <p:cTn id="67" dur="500"/>
                                        <p:tgtEl>
                                          <p:spTgt spid="9219">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nodeType="clickEffect">
                                  <p:stCondLst>
                                    <p:cond delay="0"/>
                                  </p:stCondLst>
                                  <p:childTnLst>
                                    <p:set>
                                      <p:cBhvr>
                                        <p:cTn id="71" dur="1" fill="hold">
                                          <p:stCondLst>
                                            <p:cond delay="0"/>
                                          </p:stCondLst>
                                        </p:cTn>
                                        <p:tgtEl>
                                          <p:spTgt spid="9219">
                                            <p:txEl>
                                              <p:pRg st="5" end="5"/>
                                            </p:txEl>
                                          </p:spTgt>
                                        </p:tgtEl>
                                        <p:attrNameLst>
                                          <p:attrName>style.visibility</p:attrName>
                                        </p:attrNameLst>
                                      </p:cBhvr>
                                      <p:to>
                                        <p:strVal val="visible"/>
                                      </p:to>
                                    </p:set>
                                    <p:animEffect transition="in" filter="wipe(down)">
                                      <p:cBhvr>
                                        <p:cTn id="72" dur="500"/>
                                        <p:tgtEl>
                                          <p:spTgt spid="92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21"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ubrik 1"/>
          <p:cNvSpPr>
            <a:spLocks noGrp="1"/>
          </p:cNvSpPr>
          <p:nvPr>
            <p:ph type="title" idx="4294967295"/>
          </p:nvPr>
        </p:nvSpPr>
        <p:spPr>
          <a:xfrm>
            <a:off x="0" y="188913"/>
            <a:ext cx="7772400" cy="1584325"/>
          </a:xfrm>
        </p:spPr>
        <p:txBody>
          <a:bodyPr/>
          <a:lstStyle/>
          <a:p>
            <a:pPr eaLnBrk="1" hangingPunct="1">
              <a:defRPr/>
            </a:pPr>
            <a:r>
              <a:rPr lang="sv-SE" sz="3600" dirty="0" smtClean="0">
                <a:cs typeface="+mj-cs"/>
              </a:rPr>
              <a:t>BUSA; ett sätt att tänka kring behandling</a:t>
            </a:r>
          </a:p>
        </p:txBody>
      </p:sp>
      <p:sp>
        <p:nvSpPr>
          <p:cNvPr id="10243" name="Platshållare för innehåll 2"/>
          <p:cNvSpPr>
            <a:spLocks noGrp="1"/>
          </p:cNvSpPr>
          <p:nvPr>
            <p:ph idx="4294967295"/>
          </p:nvPr>
        </p:nvSpPr>
        <p:spPr>
          <a:xfrm>
            <a:off x="0" y="1628775"/>
            <a:ext cx="7772400" cy="4437063"/>
          </a:xfrm>
        </p:spPr>
        <p:txBody>
          <a:bodyPr>
            <a:normAutofit fontScale="92500" lnSpcReduction="10000"/>
          </a:bodyPr>
          <a:lstStyle/>
          <a:p>
            <a:pPr eaLnBrk="1" hangingPunct="1">
              <a:defRPr/>
            </a:pPr>
            <a:r>
              <a:rPr lang="en-GB" sz="2800" b="1" dirty="0" err="1" smtClean="0">
                <a:cs typeface="+mn-cs"/>
              </a:rPr>
              <a:t>B</a:t>
            </a:r>
            <a:r>
              <a:rPr lang="en-GB" sz="2400" dirty="0" err="1" smtClean="0">
                <a:cs typeface="+mn-cs"/>
              </a:rPr>
              <a:t>eskriva</a:t>
            </a:r>
            <a:r>
              <a:rPr lang="en-GB" sz="2400" dirty="0" smtClean="0">
                <a:cs typeface="+mn-cs"/>
              </a:rPr>
              <a:t> </a:t>
            </a:r>
            <a:r>
              <a:rPr lang="en-GB" sz="2400" dirty="0" err="1" smtClean="0">
                <a:cs typeface="+mn-cs"/>
              </a:rPr>
              <a:t>vad</a:t>
            </a:r>
            <a:r>
              <a:rPr lang="en-GB" sz="2400" dirty="0" smtClean="0">
                <a:cs typeface="+mn-cs"/>
              </a:rPr>
              <a:t> </a:t>
            </a:r>
            <a:r>
              <a:rPr lang="en-GB" sz="2400" dirty="0" err="1" smtClean="0">
                <a:cs typeface="+mn-cs"/>
              </a:rPr>
              <a:t>som</a:t>
            </a:r>
            <a:r>
              <a:rPr lang="en-GB" sz="2400" dirty="0" smtClean="0">
                <a:cs typeface="+mn-cs"/>
              </a:rPr>
              <a:t> </a:t>
            </a:r>
            <a:r>
              <a:rPr lang="en-GB" sz="2400" dirty="0" err="1" smtClean="0">
                <a:cs typeface="+mn-cs"/>
              </a:rPr>
              <a:t>hänt</a:t>
            </a:r>
            <a:r>
              <a:rPr lang="en-GB" sz="2400" dirty="0" smtClean="0">
                <a:cs typeface="+mn-cs"/>
              </a:rPr>
              <a:t>? </a:t>
            </a:r>
            <a:r>
              <a:rPr lang="en-GB" sz="2400" dirty="0" err="1" smtClean="0">
                <a:cs typeface="+mn-cs"/>
              </a:rPr>
              <a:t>Var</a:t>
            </a:r>
            <a:r>
              <a:rPr lang="en-GB" sz="2400" dirty="0" smtClean="0">
                <a:cs typeface="+mn-cs"/>
              </a:rPr>
              <a:t> </a:t>
            </a:r>
            <a:r>
              <a:rPr lang="en-GB" sz="2400" dirty="0" err="1" smtClean="0">
                <a:cs typeface="+mn-cs"/>
              </a:rPr>
              <a:t>var</a:t>
            </a:r>
            <a:r>
              <a:rPr lang="en-GB" sz="2400" dirty="0" smtClean="0">
                <a:cs typeface="+mn-cs"/>
              </a:rPr>
              <a:t> du? Med </a:t>
            </a:r>
            <a:r>
              <a:rPr lang="en-GB" sz="2400" dirty="0" err="1" smtClean="0">
                <a:cs typeface="+mn-cs"/>
              </a:rPr>
              <a:t>vem</a:t>
            </a:r>
            <a:r>
              <a:rPr lang="en-GB" sz="2400" dirty="0" smtClean="0">
                <a:cs typeface="+mn-cs"/>
              </a:rPr>
              <a:t>, </a:t>
            </a:r>
            <a:r>
              <a:rPr lang="en-GB" sz="2400" dirty="0" err="1" smtClean="0">
                <a:cs typeface="+mn-cs"/>
              </a:rPr>
              <a:t>vilka</a:t>
            </a:r>
            <a:r>
              <a:rPr lang="en-GB" sz="2400" dirty="0" smtClean="0">
                <a:cs typeface="+mn-cs"/>
              </a:rPr>
              <a:t>? </a:t>
            </a:r>
            <a:r>
              <a:rPr lang="en-GB" sz="2400" dirty="0" err="1" smtClean="0">
                <a:cs typeface="+mn-cs"/>
              </a:rPr>
              <a:t>Hur</a:t>
            </a:r>
            <a:r>
              <a:rPr lang="en-GB" sz="2400" dirty="0" smtClean="0">
                <a:cs typeface="+mn-cs"/>
              </a:rPr>
              <a:t> </a:t>
            </a:r>
            <a:r>
              <a:rPr lang="en-GB" sz="2400" dirty="0" err="1" smtClean="0">
                <a:cs typeface="+mn-cs"/>
              </a:rPr>
              <a:t>var</a:t>
            </a:r>
            <a:r>
              <a:rPr lang="en-GB" sz="2400" dirty="0" smtClean="0">
                <a:cs typeface="+mn-cs"/>
              </a:rPr>
              <a:t> </a:t>
            </a:r>
            <a:r>
              <a:rPr lang="en-GB" sz="2400" dirty="0" err="1" smtClean="0">
                <a:cs typeface="+mn-cs"/>
              </a:rPr>
              <a:t>det</a:t>
            </a:r>
            <a:r>
              <a:rPr lang="en-GB" sz="2400" dirty="0" smtClean="0">
                <a:cs typeface="+mn-cs"/>
              </a:rPr>
              <a:t> </a:t>
            </a:r>
            <a:r>
              <a:rPr lang="en-GB" sz="2400" dirty="0" err="1" smtClean="0">
                <a:cs typeface="+mn-cs"/>
              </a:rPr>
              <a:t>för</a:t>
            </a:r>
            <a:r>
              <a:rPr lang="en-GB" sz="2400" dirty="0" smtClean="0">
                <a:cs typeface="+mn-cs"/>
              </a:rPr>
              <a:t> dig? </a:t>
            </a:r>
            <a:r>
              <a:rPr lang="en-GB" sz="2400" i="1" dirty="0" err="1" smtClean="0">
                <a:cs typeface="+mn-cs"/>
              </a:rPr>
              <a:t>Utmaning</a:t>
            </a:r>
            <a:r>
              <a:rPr lang="en-GB" sz="2400" i="1" dirty="0" smtClean="0">
                <a:cs typeface="+mn-cs"/>
              </a:rPr>
              <a:t>: </a:t>
            </a:r>
            <a:r>
              <a:rPr lang="en-GB" sz="2400" i="1" dirty="0" err="1" smtClean="0">
                <a:cs typeface="+mn-cs"/>
              </a:rPr>
              <a:t>att</a:t>
            </a:r>
            <a:r>
              <a:rPr lang="en-GB" sz="2400" i="1" dirty="0" smtClean="0">
                <a:cs typeface="+mn-cs"/>
              </a:rPr>
              <a:t> </a:t>
            </a:r>
            <a:r>
              <a:rPr lang="en-GB" sz="2400" i="1" dirty="0" err="1" smtClean="0">
                <a:cs typeface="+mn-cs"/>
              </a:rPr>
              <a:t>själv</a:t>
            </a:r>
            <a:r>
              <a:rPr lang="en-GB" sz="2400" i="1" dirty="0" smtClean="0">
                <a:cs typeface="+mn-cs"/>
              </a:rPr>
              <a:t> </a:t>
            </a:r>
            <a:r>
              <a:rPr lang="en-GB" sz="2400" i="1" dirty="0" err="1" smtClean="0">
                <a:cs typeface="+mn-cs"/>
              </a:rPr>
              <a:t>stå</a:t>
            </a:r>
            <a:r>
              <a:rPr lang="en-GB" sz="2400" i="1" dirty="0" smtClean="0">
                <a:cs typeface="+mn-cs"/>
              </a:rPr>
              <a:t> </a:t>
            </a:r>
            <a:r>
              <a:rPr lang="en-GB" sz="2400" i="1" dirty="0" err="1" smtClean="0">
                <a:cs typeface="+mn-cs"/>
              </a:rPr>
              <a:t>ut</a:t>
            </a:r>
            <a:r>
              <a:rPr lang="en-GB" sz="2400" i="1" dirty="0" smtClean="0">
                <a:cs typeface="+mn-cs"/>
              </a:rPr>
              <a:t> med </a:t>
            </a:r>
            <a:r>
              <a:rPr lang="en-GB" sz="2400" i="1" dirty="0" err="1" smtClean="0">
                <a:cs typeface="+mn-cs"/>
              </a:rPr>
              <a:t>att</a:t>
            </a:r>
            <a:r>
              <a:rPr lang="en-GB" sz="2400" i="1" dirty="0" smtClean="0">
                <a:cs typeface="+mn-cs"/>
              </a:rPr>
              <a:t> </a:t>
            </a:r>
            <a:r>
              <a:rPr lang="en-GB" sz="2400" i="1" dirty="0" err="1" smtClean="0">
                <a:cs typeface="+mn-cs"/>
              </a:rPr>
              <a:t>göra</a:t>
            </a:r>
            <a:r>
              <a:rPr lang="en-GB" sz="2400" i="1" dirty="0" smtClean="0">
                <a:cs typeface="+mn-cs"/>
              </a:rPr>
              <a:t> </a:t>
            </a:r>
            <a:r>
              <a:rPr lang="en-GB" sz="2400" i="1" dirty="0" err="1" smtClean="0">
                <a:cs typeface="+mn-cs"/>
              </a:rPr>
              <a:t>det</a:t>
            </a:r>
            <a:r>
              <a:rPr lang="en-GB" sz="2400" i="1" dirty="0" smtClean="0">
                <a:cs typeface="+mn-cs"/>
              </a:rPr>
              <a:t> </a:t>
            </a:r>
            <a:r>
              <a:rPr lang="en-GB" sz="2400" i="1" dirty="0" err="1" smtClean="0">
                <a:cs typeface="+mn-cs"/>
              </a:rPr>
              <a:t>overkliga</a:t>
            </a:r>
            <a:r>
              <a:rPr lang="en-GB" sz="2400" i="1" dirty="0" smtClean="0">
                <a:cs typeface="+mn-cs"/>
              </a:rPr>
              <a:t> </a:t>
            </a:r>
            <a:r>
              <a:rPr lang="en-GB" sz="2400" i="1" dirty="0" err="1" smtClean="0">
                <a:cs typeface="+mn-cs"/>
              </a:rPr>
              <a:t>verkligt</a:t>
            </a:r>
            <a:r>
              <a:rPr lang="en-GB" sz="2400" i="1" dirty="0" smtClean="0">
                <a:cs typeface="+mn-cs"/>
              </a:rPr>
              <a:t>.</a:t>
            </a:r>
          </a:p>
          <a:p>
            <a:pPr eaLnBrk="1" hangingPunct="1">
              <a:defRPr/>
            </a:pPr>
            <a:r>
              <a:rPr lang="en-GB" sz="2800" b="1" dirty="0" err="1" smtClean="0">
                <a:cs typeface="+mn-cs"/>
              </a:rPr>
              <a:t>U</a:t>
            </a:r>
            <a:r>
              <a:rPr lang="en-GB" sz="2400" dirty="0" err="1" smtClean="0">
                <a:cs typeface="+mn-cs"/>
              </a:rPr>
              <a:t>ttrycka</a:t>
            </a:r>
            <a:r>
              <a:rPr lang="en-GB" sz="2400" dirty="0" smtClean="0">
                <a:cs typeface="+mn-cs"/>
              </a:rPr>
              <a:t> </a:t>
            </a:r>
            <a:r>
              <a:rPr lang="en-GB" sz="2400" dirty="0" err="1" smtClean="0">
                <a:cs typeface="+mn-cs"/>
              </a:rPr>
              <a:t>tankar</a:t>
            </a:r>
            <a:r>
              <a:rPr lang="en-GB" sz="2400" dirty="0" smtClean="0">
                <a:cs typeface="+mn-cs"/>
              </a:rPr>
              <a:t> </a:t>
            </a:r>
            <a:r>
              <a:rPr lang="en-GB" sz="2400" dirty="0" err="1" smtClean="0">
                <a:cs typeface="+mn-cs"/>
              </a:rPr>
              <a:t>och</a:t>
            </a:r>
            <a:r>
              <a:rPr lang="en-GB" sz="2400" dirty="0" smtClean="0">
                <a:cs typeface="+mn-cs"/>
              </a:rPr>
              <a:t> </a:t>
            </a:r>
            <a:r>
              <a:rPr lang="en-GB" sz="2400" dirty="0" err="1" smtClean="0">
                <a:cs typeface="+mn-cs"/>
              </a:rPr>
              <a:t>känslor</a:t>
            </a:r>
            <a:r>
              <a:rPr lang="en-GB" sz="2400" dirty="0" smtClean="0">
                <a:cs typeface="+mn-cs"/>
              </a:rPr>
              <a:t>. </a:t>
            </a:r>
            <a:r>
              <a:rPr lang="en-GB" sz="2400" dirty="0" err="1" smtClean="0">
                <a:cs typeface="+mn-cs"/>
              </a:rPr>
              <a:t>Då</a:t>
            </a:r>
            <a:r>
              <a:rPr lang="en-GB" sz="2400" dirty="0" smtClean="0">
                <a:cs typeface="+mn-cs"/>
              </a:rPr>
              <a:t> </a:t>
            </a:r>
            <a:r>
              <a:rPr lang="en-GB" sz="2400" dirty="0" err="1" smtClean="0">
                <a:cs typeface="+mn-cs"/>
              </a:rPr>
              <a:t>och</a:t>
            </a:r>
            <a:r>
              <a:rPr lang="en-GB" sz="2400" dirty="0" smtClean="0">
                <a:cs typeface="+mn-cs"/>
              </a:rPr>
              <a:t> </a:t>
            </a:r>
            <a:r>
              <a:rPr lang="en-GB" sz="2400" dirty="0" err="1" smtClean="0">
                <a:cs typeface="+mn-cs"/>
              </a:rPr>
              <a:t>där</a:t>
            </a:r>
            <a:r>
              <a:rPr lang="en-GB" sz="2400" dirty="0" smtClean="0">
                <a:cs typeface="+mn-cs"/>
              </a:rPr>
              <a:t>, </a:t>
            </a:r>
            <a:r>
              <a:rPr lang="en-GB" sz="2400" dirty="0" err="1" smtClean="0">
                <a:cs typeface="+mn-cs"/>
              </a:rPr>
              <a:t>tiden</a:t>
            </a:r>
            <a:r>
              <a:rPr lang="en-GB" sz="2400" dirty="0" smtClean="0">
                <a:cs typeface="+mn-cs"/>
              </a:rPr>
              <a:t> </a:t>
            </a:r>
            <a:r>
              <a:rPr lang="en-GB" sz="2400" dirty="0" err="1" smtClean="0">
                <a:cs typeface="+mn-cs"/>
              </a:rPr>
              <a:t>efter</a:t>
            </a:r>
            <a:r>
              <a:rPr lang="en-GB" sz="2400" dirty="0" smtClean="0">
                <a:cs typeface="+mn-cs"/>
              </a:rPr>
              <a:t>, nu, </a:t>
            </a:r>
            <a:r>
              <a:rPr lang="en-GB" sz="2400" dirty="0" err="1" smtClean="0">
                <a:cs typeface="+mn-cs"/>
              </a:rPr>
              <a:t>imorgon</a:t>
            </a:r>
            <a:r>
              <a:rPr lang="en-GB" sz="2400" dirty="0" smtClean="0">
                <a:cs typeface="+mn-cs"/>
              </a:rPr>
              <a:t>. </a:t>
            </a:r>
            <a:r>
              <a:rPr lang="en-GB" sz="2400" i="1" dirty="0" err="1" smtClean="0">
                <a:cs typeface="+mn-cs"/>
              </a:rPr>
              <a:t>Utmaning</a:t>
            </a:r>
            <a:r>
              <a:rPr lang="en-GB" sz="2400" i="1" dirty="0" smtClean="0">
                <a:cs typeface="+mn-cs"/>
              </a:rPr>
              <a:t>; </a:t>
            </a:r>
            <a:r>
              <a:rPr lang="en-GB" sz="2400" i="1" dirty="0" err="1" smtClean="0">
                <a:cs typeface="+mn-cs"/>
              </a:rPr>
              <a:t>är</a:t>
            </a:r>
            <a:r>
              <a:rPr lang="en-GB" sz="2400" i="1" dirty="0" smtClean="0">
                <a:cs typeface="+mn-cs"/>
              </a:rPr>
              <a:t> </a:t>
            </a:r>
            <a:r>
              <a:rPr lang="en-GB" sz="2400" i="1" dirty="0" err="1" smtClean="0">
                <a:cs typeface="+mn-cs"/>
              </a:rPr>
              <a:t>det</a:t>
            </a:r>
            <a:r>
              <a:rPr lang="en-GB" sz="2400" i="1" dirty="0" smtClean="0">
                <a:cs typeface="+mn-cs"/>
              </a:rPr>
              <a:t> ok </a:t>
            </a:r>
            <a:r>
              <a:rPr lang="en-GB" sz="2400" i="1" dirty="0" err="1" smtClean="0">
                <a:cs typeface="+mn-cs"/>
              </a:rPr>
              <a:t>att</a:t>
            </a:r>
            <a:r>
              <a:rPr lang="en-GB" sz="2400" i="1" dirty="0" smtClean="0">
                <a:cs typeface="+mn-cs"/>
              </a:rPr>
              <a:t> </a:t>
            </a:r>
            <a:r>
              <a:rPr lang="en-GB" sz="2400" i="1" dirty="0" err="1" smtClean="0">
                <a:cs typeface="+mn-cs"/>
              </a:rPr>
              <a:t>sakna</a:t>
            </a:r>
            <a:r>
              <a:rPr lang="en-GB" sz="2400" i="1" dirty="0" smtClean="0">
                <a:cs typeface="+mn-cs"/>
              </a:rPr>
              <a:t> </a:t>
            </a:r>
            <a:r>
              <a:rPr lang="en-GB" sz="2400" i="1" dirty="0" err="1" smtClean="0">
                <a:cs typeface="+mn-cs"/>
              </a:rPr>
              <a:t>ett</a:t>
            </a:r>
            <a:r>
              <a:rPr lang="en-GB" sz="2400" i="1" dirty="0" smtClean="0">
                <a:cs typeface="+mn-cs"/>
              </a:rPr>
              <a:t> “monster”, </a:t>
            </a:r>
            <a:r>
              <a:rPr lang="en-GB" sz="2400" i="1" dirty="0" err="1" smtClean="0">
                <a:cs typeface="+mn-cs"/>
              </a:rPr>
              <a:t>vilja</a:t>
            </a:r>
            <a:r>
              <a:rPr lang="en-GB" sz="2400" i="1" dirty="0" smtClean="0">
                <a:cs typeface="+mn-cs"/>
              </a:rPr>
              <a:t> ha </a:t>
            </a:r>
            <a:r>
              <a:rPr lang="en-GB" sz="2400" i="1" dirty="0" err="1" smtClean="0">
                <a:cs typeface="+mn-cs"/>
              </a:rPr>
              <a:t>kontakt</a:t>
            </a:r>
            <a:r>
              <a:rPr lang="en-GB" sz="2400" i="1" dirty="0" smtClean="0">
                <a:cs typeface="+mn-cs"/>
              </a:rPr>
              <a:t> med </a:t>
            </a:r>
            <a:r>
              <a:rPr lang="en-GB" sz="2400" i="1" dirty="0" err="1" smtClean="0">
                <a:cs typeface="+mn-cs"/>
              </a:rPr>
              <a:t>pappa</a:t>
            </a:r>
            <a:r>
              <a:rPr lang="en-GB" sz="2400" i="1" dirty="0" smtClean="0">
                <a:cs typeface="+mn-cs"/>
              </a:rPr>
              <a:t> </a:t>
            </a:r>
            <a:r>
              <a:rPr lang="en-GB" sz="2400" i="1" dirty="0" err="1" smtClean="0">
                <a:cs typeface="+mn-cs"/>
              </a:rPr>
              <a:t>som</a:t>
            </a:r>
            <a:r>
              <a:rPr lang="en-GB" sz="2400" i="1" dirty="0" smtClean="0">
                <a:cs typeface="+mn-cs"/>
              </a:rPr>
              <a:t> sitter </a:t>
            </a:r>
            <a:r>
              <a:rPr lang="en-GB" sz="2400" i="1" dirty="0" err="1" smtClean="0">
                <a:cs typeface="+mn-cs"/>
              </a:rPr>
              <a:t>inne</a:t>
            </a:r>
            <a:r>
              <a:rPr lang="en-GB" sz="2400" i="1" dirty="0" smtClean="0">
                <a:cs typeface="+mn-cs"/>
              </a:rPr>
              <a:t>? Han </a:t>
            </a:r>
            <a:r>
              <a:rPr lang="en-GB" sz="2400" i="1" dirty="0" err="1" smtClean="0">
                <a:cs typeface="+mn-cs"/>
              </a:rPr>
              <a:t>var</a:t>
            </a:r>
            <a:r>
              <a:rPr lang="en-GB" sz="2400" i="1" dirty="0" smtClean="0">
                <a:cs typeface="+mn-cs"/>
              </a:rPr>
              <a:t> </a:t>
            </a:r>
            <a:r>
              <a:rPr lang="en-GB" sz="2400" i="1" dirty="0" err="1" smtClean="0">
                <a:cs typeface="+mn-cs"/>
              </a:rPr>
              <a:t>ju</a:t>
            </a:r>
            <a:r>
              <a:rPr lang="en-GB" sz="2400" i="1" dirty="0" smtClean="0">
                <a:cs typeface="+mn-cs"/>
              </a:rPr>
              <a:t> </a:t>
            </a:r>
            <a:r>
              <a:rPr lang="en-GB" sz="2400" i="1" dirty="0" err="1" smtClean="0">
                <a:cs typeface="+mn-cs"/>
              </a:rPr>
              <a:t>snäll</a:t>
            </a:r>
            <a:r>
              <a:rPr lang="en-GB" sz="2400" i="1" dirty="0" smtClean="0">
                <a:cs typeface="+mn-cs"/>
              </a:rPr>
              <a:t> </a:t>
            </a:r>
            <a:r>
              <a:rPr lang="en-GB" sz="2400" i="1" dirty="0" err="1" smtClean="0">
                <a:cs typeface="+mn-cs"/>
              </a:rPr>
              <a:t>oxå</a:t>
            </a:r>
            <a:r>
              <a:rPr lang="en-GB" sz="2400" i="1" dirty="0" smtClean="0">
                <a:cs typeface="+mn-cs"/>
              </a:rPr>
              <a:t>…</a:t>
            </a:r>
          </a:p>
          <a:p>
            <a:pPr eaLnBrk="1" hangingPunct="1">
              <a:defRPr/>
            </a:pPr>
            <a:r>
              <a:rPr lang="en-GB" sz="2800" b="1" dirty="0" err="1" smtClean="0">
                <a:cs typeface="+mn-cs"/>
              </a:rPr>
              <a:t>S</a:t>
            </a:r>
            <a:r>
              <a:rPr lang="en-GB" sz="2400" dirty="0" err="1" smtClean="0">
                <a:cs typeface="+mn-cs"/>
              </a:rPr>
              <a:t>äga</a:t>
            </a:r>
            <a:r>
              <a:rPr lang="en-GB" sz="2400" dirty="0" smtClean="0">
                <a:cs typeface="+mn-cs"/>
              </a:rPr>
              <a:t> </a:t>
            </a:r>
            <a:r>
              <a:rPr lang="en-GB" sz="2400" dirty="0" err="1" smtClean="0">
                <a:cs typeface="+mn-cs"/>
              </a:rPr>
              <a:t>nej</a:t>
            </a:r>
            <a:r>
              <a:rPr lang="en-GB" sz="2400" dirty="0" smtClean="0">
                <a:cs typeface="+mn-cs"/>
              </a:rPr>
              <a:t>. </a:t>
            </a:r>
            <a:r>
              <a:rPr lang="en-GB" sz="2400" dirty="0" err="1" smtClean="0">
                <a:cs typeface="+mn-cs"/>
              </a:rPr>
              <a:t>Vara</a:t>
            </a:r>
            <a:r>
              <a:rPr lang="en-GB" sz="2400" dirty="0" smtClean="0">
                <a:cs typeface="+mn-cs"/>
              </a:rPr>
              <a:t> </a:t>
            </a:r>
            <a:r>
              <a:rPr lang="en-GB" sz="2400" dirty="0" err="1" smtClean="0">
                <a:cs typeface="+mn-cs"/>
              </a:rPr>
              <a:t>rädd</a:t>
            </a:r>
            <a:r>
              <a:rPr lang="en-GB" sz="2400" dirty="0" smtClean="0">
                <a:cs typeface="+mn-cs"/>
              </a:rPr>
              <a:t> </a:t>
            </a:r>
            <a:r>
              <a:rPr lang="en-GB" sz="2400" dirty="0" err="1" smtClean="0">
                <a:cs typeface="+mn-cs"/>
              </a:rPr>
              <a:t>om</a:t>
            </a:r>
            <a:r>
              <a:rPr lang="en-GB" sz="2400" dirty="0" smtClean="0">
                <a:cs typeface="+mn-cs"/>
              </a:rPr>
              <a:t> sig. </a:t>
            </a:r>
            <a:r>
              <a:rPr lang="en-GB" sz="2400" dirty="0" err="1" smtClean="0">
                <a:cs typeface="+mn-cs"/>
              </a:rPr>
              <a:t>restaurera</a:t>
            </a:r>
            <a:r>
              <a:rPr lang="en-GB" sz="2400" dirty="0" smtClean="0">
                <a:cs typeface="+mn-cs"/>
              </a:rPr>
              <a:t> den </a:t>
            </a:r>
            <a:r>
              <a:rPr lang="en-GB" sz="2400" dirty="0" err="1" smtClean="0">
                <a:cs typeface="+mn-cs"/>
              </a:rPr>
              <a:t>skadade</a:t>
            </a:r>
            <a:r>
              <a:rPr lang="en-GB" sz="2400" dirty="0" smtClean="0">
                <a:cs typeface="+mn-cs"/>
              </a:rPr>
              <a:t> </a:t>
            </a:r>
            <a:r>
              <a:rPr lang="en-GB" sz="2400" dirty="0" err="1" smtClean="0">
                <a:cs typeface="+mn-cs"/>
              </a:rPr>
              <a:t>självbilden</a:t>
            </a:r>
            <a:r>
              <a:rPr lang="en-GB" sz="2400" dirty="0" smtClean="0">
                <a:cs typeface="+mn-cs"/>
              </a:rPr>
              <a:t>, </a:t>
            </a:r>
            <a:r>
              <a:rPr lang="en-GB" sz="2400" dirty="0" err="1" smtClean="0">
                <a:cs typeface="+mn-cs"/>
              </a:rPr>
              <a:t>självförtroendet</a:t>
            </a:r>
            <a:r>
              <a:rPr lang="en-GB" sz="2400" dirty="0" smtClean="0">
                <a:cs typeface="+mn-cs"/>
              </a:rPr>
              <a:t>, </a:t>
            </a:r>
            <a:r>
              <a:rPr lang="en-GB" sz="2400" dirty="0" err="1" smtClean="0">
                <a:cs typeface="+mn-cs"/>
              </a:rPr>
              <a:t>bygga</a:t>
            </a:r>
            <a:r>
              <a:rPr lang="en-GB" sz="2400" dirty="0" smtClean="0">
                <a:cs typeface="+mn-cs"/>
              </a:rPr>
              <a:t> </a:t>
            </a:r>
            <a:r>
              <a:rPr lang="en-GB" sz="2400" dirty="0" err="1" smtClean="0">
                <a:cs typeface="+mn-cs"/>
              </a:rPr>
              <a:t>upp</a:t>
            </a:r>
            <a:r>
              <a:rPr lang="en-GB" sz="2400" dirty="0" smtClean="0">
                <a:cs typeface="+mn-cs"/>
              </a:rPr>
              <a:t> </a:t>
            </a:r>
            <a:r>
              <a:rPr lang="en-GB" sz="2400" dirty="0" err="1" smtClean="0">
                <a:cs typeface="+mn-cs"/>
              </a:rPr>
              <a:t>förmågan</a:t>
            </a:r>
            <a:r>
              <a:rPr lang="en-GB" sz="2400" dirty="0" smtClean="0">
                <a:cs typeface="+mn-cs"/>
              </a:rPr>
              <a:t> till </a:t>
            </a:r>
            <a:r>
              <a:rPr lang="en-GB" sz="2400" dirty="0" err="1" smtClean="0">
                <a:cs typeface="+mn-cs"/>
              </a:rPr>
              <a:t>tillit</a:t>
            </a:r>
            <a:r>
              <a:rPr lang="en-GB" sz="2400" dirty="0" smtClean="0">
                <a:cs typeface="+mn-cs"/>
              </a:rPr>
              <a:t> </a:t>
            </a:r>
            <a:r>
              <a:rPr lang="en-GB" sz="2400" dirty="0" err="1" smtClean="0">
                <a:cs typeface="+mn-cs"/>
              </a:rPr>
              <a:t>igen</a:t>
            </a:r>
            <a:r>
              <a:rPr lang="en-GB" sz="2400" dirty="0"/>
              <a:t>.</a:t>
            </a:r>
            <a:r>
              <a:rPr lang="en-GB" sz="2400" dirty="0" smtClean="0">
                <a:cs typeface="+mn-cs"/>
              </a:rPr>
              <a:t> </a:t>
            </a:r>
            <a:r>
              <a:rPr lang="en-GB" sz="2400" dirty="0" err="1" smtClean="0">
                <a:cs typeface="+mn-cs"/>
              </a:rPr>
              <a:t>Gränser</a:t>
            </a:r>
            <a:r>
              <a:rPr lang="en-GB" sz="2400" dirty="0" smtClean="0"/>
              <a:t>, </a:t>
            </a:r>
            <a:r>
              <a:rPr lang="en-GB" sz="2400" dirty="0" err="1" smtClean="0"/>
              <a:t>gränsöverskridande</a:t>
            </a:r>
            <a:r>
              <a:rPr lang="en-GB" sz="2400" dirty="0" smtClean="0"/>
              <a:t>. </a:t>
            </a:r>
            <a:r>
              <a:rPr lang="en-GB" sz="2400" dirty="0" err="1" smtClean="0"/>
              <a:t>Lära</a:t>
            </a:r>
            <a:r>
              <a:rPr lang="en-GB" sz="2400" dirty="0" smtClean="0"/>
              <a:t> sig </a:t>
            </a:r>
            <a:r>
              <a:rPr lang="en-GB" sz="2400" dirty="0" err="1" smtClean="0"/>
              <a:t>vad</a:t>
            </a:r>
            <a:r>
              <a:rPr lang="en-GB" sz="2400" dirty="0" smtClean="0"/>
              <a:t> </a:t>
            </a:r>
            <a:r>
              <a:rPr lang="en-GB" sz="2400" dirty="0" err="1" smtClean="0"/>
              <a:t>som</a:t>
            </a:r>
            <a:r>
              <a:rPr lang="en-GB" sz="2400" dirty="0" smtClean="0"/>
              <a:t> </a:t>
            </a:r>
            <a:r>
              <a:rPr lang="en-GB" sz="2400" dirty="0" err="1" smtClean="0"/>
              <a:t>är</a:t>
            </a:r>
            <a:r>
              <a:rPr lang="en-GB" sz="2400" dirty="0" smtClean="0"/>
              <a:t> </a:t>
            </a:r>
            <a:r>
              <a:rPr lang="en-GB" sz="2400" dirty="0" err="1" smtClean="0"/>
              <a:t>rätt</a:t>
            </a:r>
            <a:r>
              <a:rPr lang="en-GB" sz="2400" dirty="0" smtClean="0"/>
              <a:t> </a:t>
            </a:r>
            <a:r>
              <a:rPr lang="en-GB" sz="2400" dirty="0" err="1" smtClean="0"/>
              <a:t>och</a:t>
            </a:r>
            <a:r>
              <a:rPr lang="en-GB" sz="2400" dirty="0" smtClean="0"/>
              <a:t> </a:t>
            </a:r>
            <a:r>
              <a:rPr lang="en-GB" sz="2400" dirty="0" err="1" smtClean="0"/>
              <a:t>fel</a:t>
            </a:r>
            <a:r>
              <a:rPr lang="en-GB" sz="2400" dirty="0" smtClean="0"/>
              <a:t>.</a:t>
            </a:r>
            <a:endParaRPr lang="en-GB" sz="2400" dirty="0" smtClean="0">
              <a:cs typeface="+mn-cs"/>
            </a:endParaRPr>
          </a:p>
          <a:p>
            <a:pPr eaLnBrk="1" hangingPunct="1">
              <a:defRPr/>
            </a:pPr>
            <a:r>
              <a:rPr lang="en-GB" sz="2800" b="1" dirty="0" err="1" smtClean="0">
                <a:cs typeface="+mn-cs"/>
              </a:rPr>
              <a:t>A</a:t>
            </a:r>
            <a:r>
              <a:rPr lang="en-GB" sz="2400" dirty="0" err="1" smtClean="0">
                <a:cs typeface="+mn-cs"/>
              </a:rPr>
              <a:t>cceptera</a:t>
            </a:r>
            <a:r>
              <a:rPr lang="en-GB" sz="2400" dirty="0" smtClean="0">
                <a:cs typeface="+mn-cs"/>
              </a:rPr>
              <a:t>, </a:t>
            </a:r>
            <a:r>
              <a:rPr lang="en-GB" sz="2400" dirty="0" err="1" smtClean="0">
                <a:cs typeface="+mn-cs"/>
              </a:rPr>
              <a:t>försonas</a:t>
            </a:r>
            <a:r>
              <a:rPr lang="en-GB" sz="2400" dirty="0" smtClean="0">
                <a:cs typeface="+mn-cs"/>
              </a:rPr>
              <a:t>. </a:t>
            </a:r>
            <a:r>
              <a:rPr lang="en-GB" sz="2400" i="1" dirty="0" smtClean="0">
                <a:cs typeface="+mn-cs"/>
              </a:rPr>
              <a:t>Jag </a:t>
            </a:r>
            <a:r>
              <a:rPr lang="en-GB" sz="2400" i="1" dirty="0" err="1" smtClean="0">
                <a:cs typeface="+mn-cs"/>
              </a:rPr>
              <a:t>var</a:t>
            </a:r>
            <a:r>
              <a:rPr lang="en-GB" sz="2400" i="1" dirty="0" smtClean="0">
                <a:cs typeface="+mn-cs"/>
              </a:rPr>
              <a:t> med </a:t>
            </a:r>
            <a:r>
              <a:rPr lang="en-GB" sz="2400" i="1" dirty="0" err="1" smtClean="0">
                <a:cs typeface="+mn-cs"/>
              </a:rPr>
              <a:t>om</a:t>
            </a:r>
            <a:r>
              <a:rPr lang="en-GB" sz="2400" i="1" dirty="0" smtClean="0">
                <a:cs typeface="+mn-cs"/>
              </a:rPr>
              <a:t> </a:t>
            </a:r>
            <a:r>
              <a:rPr lang="en-GB" sz="2400" i="1" dirty="0" err="1" smtClean="0">
                <a:cs typeface="+mn-cs"/>
              </a:rPr>
              <a:t>det</a:t>
            </a:r>
            <a:r>
              <a:rPr lang="en-GB" sz="2400" i="1" dirty="0" smtClean="0">
                <a:cs typeface="+mn-cs"/>
              </a:rPr>
              <a:t> </a:t>
            </a:r>
            <a:r>
              <a:rPr lang="en-GB" sz="2400" i="1" dirty="0" err="1" smtClean="0">
                <a:cs typeface="+mn-cs"/>
              </a:rPr>
              <a:t>och</a:t>
            </a:r>
            <a:r>
              <a:rPr lang="en-GB" sz="2400" i="1" dirty="0" smtClean="0">
                <a:cs typeface="+mn-cs"/>
              </a:rPr>
              <a:t> </a:t>
            </a:r>
            <a:r>
              <a:rPr lang="en-GB" sz="2400" i="1" dirty="0" err="1" smtClean="0">
                <a:cs typeface="+mn-cs"/>
              </a:rPr>
              <a:t>det</a:t>
            </a:r>
            <a:r>
              <a:rPr lang="en-GB" sz="2400" i="1" dirty="0" smtClean="0">
                <a:cs typeface="+mn-cs"/>
              </a:rPr>
              <a:t> </a:t>
            </a:r>
            <a:r>
              <a:rPr lang="en-GB" sz="2400" i="1" dirty="0" err="1" smtClean="0">
                <a:cs typeface="+mn-cs"/>
              </a:rPr>
              <a:t>var</a:t>
            </a:r>
            <a:r>
              <a:rPr lang="en-GB" sz="2400" i="1" dirty="0" smtClean="0">
                <a:cs typeface="+mn-cs"/>
              </a:rPr>
              <a:t> </a:t>
            </a:r>
            <a:r>
              <a:rPr lang="en-GB" sz="2400" i="1" dirty="0" err="1" smtClean="0">
                <a:cs typeface="+mn-cs"/>
              </a:rPr>
              <a:t>vidrigt</a:t>
            </a:r>
            <a:r>
              <a:rPr lang="en-GB" sz="2400" i="1" dirty="0" smtClean="0">
                <a:cs typeface="+mn-cs"/>
              </a:rPr>
              <a:t>. </a:t>
            </a:r>
            <a:r>
              <a:rPr lang="en-GB" sz="2400" i="1" dirty="0" err="1" smtClean="0">
                <a:cs typeface="+mn-cs"/>
              </a:rPr>
              <a:t>Det</a:t>
            </a:r>
            <a:r>
              <a:rPr lang="en-GB" sz="2400" i="1" dirty="0" smtClean="0">
                <a:cs typeface="+mn-cs"/>
              </a:rPr>
              <a:t> </a:t>
            </a:r>
            <a:r>
              <a:rPr lang="en-GB" sz="2400" i="1" dirty="0" err="1" smtClean="0">
                <a:cs typeface="+mn-cs"/>
              </a:rPr>
              <a:t>var</a:t>
            </a:r>
            <a:r>
              <a:rPr lang="en-GB" sz="2400" i="1" dirty="0" smtClean="0">
                <a:cs typeface="+mn-cs"/>
              </a:rPr>
              <a:t> </a:t>
            </a:r>
            <a:r>
              <a:rPr lang="en-GB" sz="2400" i="1" dirty="0" err="1" smtClean="0">
                <a:cs typeface="+mn-cs"/>
              </a:rPr>
              <a:t>absolut</a:t>
            </a:r>
            <a:r>
              <a:rPr lang="en-GB" sz="2400" i="1" dirty="0" smtClean="0">
                <a:cs typeface="+mn-cs"/>
              </a:rPr>
              <a:t> </a:t>
            </a:r>
            <a:r>
              <a:rPr lang="en-GB" sz="2400" i="1" dirty="0" err="1" smtClean="0">
                <a:cs typeface="+mn-cs"/>
              </a:rPr>
              <a:t>inte</a:t>
            </a:r>
            <a:r>
              <a:rPr lang="en-GB" sz="2400" i="1" dirty="0" smtClean="0">
                <a:cs typeface="+mn-cs"/>
              </a:rPr>
              <a:t> mitt </a:t>
            </a:r>
            <a:r>
              <a:rPr lang="en-GB" sz="2400" i="1" dirty="0" err="1" smtClean="0">
                <a:cs typeface="+mn-cs"/>
              </a:rPr>
              <a:t>fel</a:t>
            </a:r>
            <a:r>
              <a:rPr lang="en-GB" sz="2400" i="1" dirty="0" smtClean="0">
                <a:cs typeface="+mn-cs"/>
              </a:rPr>
              <a:t>, jag </a:t>
            </a:r>
            <a:r>
              <a:rPr lang="en-GB" sz="2400" i="1" dirty="0" err="1" smtClean="0">
                <a:cs typeface="+mn-cs"/>
              </a:rPr>
              <a:t>kommer</a:t>
            </a:r>
            <a:r>
              <a:rPr lang="en-GB" sz="2400" i="1" dirty="0" smtClean="0">
                <a:cs typeface="+mn-cs"/>
              </a:rPr>
              <a:t> </a:t>
            </a:r>
            <a:r>
              <a:rPr lang="en-GB" sz="2400" i="1" dirty="0" err="1" smtClean="0">
                <a:cs typeface="+mn-cs"/>
              </a:rPr>
              <a:t>nog</a:t>
            </a:r>
            <a:r>
              <a:rPr lang="en-GB" sz="2400" i="1" dirty="0" smtClean="0">
                <a:cs typeface="+mn-cs"/>
              </a:rPr>
              <a:t> </a:t>
            </a:r>
            <a:r>
              <a:rPr lang="en-GB" sz="2400" i="1" dirty="0" err="1" smtClean="0">
                <a:cs typeface="+mn-cs"/>
              </a:rPr>
              <a:t>aldrig</a:t>
            </a:r>
            <a:r>
              <a:rPr lang="en-GB" sz="2400" i="1" dirty="0" smtClean="0">
                <a:cs typeface="+mn-cs"/>
              </a:rPr>
              <a:t> </a:t>
            </a:r>
            <a:r>
              <a:rPr lang="en-GB" sz="2400" i="1" dirty="0" err="1" smtClean="0">
                <a:cs typeface="+mn-cs"/>
              </a:rPr>
              <a:t>att</a:t>
            </a:r>
            <a:r>
              <a:rPr lang="en-GB" sz="2400" i="1" dirty="0" smtClean="0">
                <a:cs typeface="+mn-cs"/>
              </a:rPr>
              <a:t> </a:t>
            </a:r>
            <a:r>
              <a:rPr lang="en-GB" sz="2400" i="1" dirty="0" err="1" smtClean="0">
                <a:cs typeface="+mn-cs"/>
              </a:rPr>
              <a:t>glömma</a:t>
            </a:r>
            <a:r>
              <a:rPr lang="en-GB" sz="2400" i="1" dirty="0" smtClean="0">
                <a:cs typeface="+mn-cs"/>
              </a:rPr>
              <a:t> </a:t>
            </a:r>
            <a:r>
              <a:rPr lang="en-GB" sz="2400" i="1" dirty="0" err="1" smtClean="0">
                <a:cs typeface="+mn-cs"/>
              </a:rPr>
              <a:t>det</a:t>
            </a:r>
            <a:r>
              <a:rPr lang="en-GB" sz="2400" i="1" dirty="0" smtClean="0">
                <a:cs typeface="+mn-cs"/>
              </a:rPr>
              <a:t> men jag </a:t>
            </a:r>
            <a:r>
              <a:rPr lang="en-GB" sz="2400" i="1" dirty="0" err="1" smtClean="0">
                <a:cs typeface="+mn-cs"/>
              </a:rPr>
              <a:t>är</a:t>
            </a:r>
            <a:r>
              <a:rPr lang="en-GB" sz="2400" i="1" dirty="0" smtClean="0">
                <a:cs typeface="+mn-cs"/>
              </a:rPr>
              <a:t> </a:t>
            </a:r>
            <a:r>
              <a:rPr lang="en-GB" sz="2400" i="1" dirty="0" err="1" smtClean="0">
                <a:cs typeface="+mn-cs"/>
              </a:rPr>
              <a:t>faktiskt</a:t>
            </a:r>
            <a:r>
              <a:rPr lang="en-GB" sz="2400" i="1" dirty="0" smtClean="0">
                <a:cs typeface="+mn-cs"/>
              </a:rPr>
              <a:t> </a:t>
            </a:r>
            <a:r>
              <a:rPr lang="en-GB" sz="2400" i="1" dirty="0" err="1" smtClean="0">
                <a:cs typeface="+mn-cs"/>
              </a:rPr>
              <a:t>helt</a:t>
            </a:r>
            <a:r>
              <a:rPr lang="en-GB" sz="2400" i="1" dirty="0" smtClean="0">
                <a:cs typeface="+mn-cs"/>
              </a:rPr>
              <a:t> </a:t>
            </a:r>
            <a:r>
              <a:rPr lang="en-GB" sz="2400" i="1" dirty="0" err="1" smtClean="0">
                <a:cs typeface="+mn-cs"/>
              </a:rPr>
              <a:t>okey</a:t>
            </a:r>
            <a:r>
              <a:rPr lang="en-GB" sz="2400" i="1" dirty="0" smtClean="0">
                <a:cs typeface="+mn-cs"/>
              </a:rPr>
              <a:t> </a:t>
            </a:r>
            <a:r>
              <a:rPr lang="en-GB" sz="2400" i="1" dirty="0" err="1" smtClean="0">
                <a:cs typeface="+mn-cs"/>
              </a:rPr>
              <a:t>ändå</a:t>
            </a:r>
            <a:r>
              <a:rPr lang="en-GB" sz="2400" i="1" dirty="0" smtClean="0">
                <a:cs typeface="+mn-cs"/>
              </a:rPr>
              <a:t>.</a:t>
            </a:r>
            <a:r>
              <a:rPr lang="en-GB" i="1" dirty="0" smtClean="0">
                <a:cs typeface="+mn-cs"/>
              </a:rPr>
              <a:t> </a:t>
            </a:r>
            <a:endParaRPr lang="sv-SE" i="1" dirty="0" smtClean="0">
              <a:cs typeface="+mn-cs"/>
            </a:endParaRPr>
          </a:p>
        </p:txBody>
      </p:sp>
    </p:spTree>
    <p:extLst>
      <p:ext uri="{BB962C8B-B14F-4D97-AF65-F5344CB8AC3E}">
        <p14:creationId xmlns:p14="http://schemas.microsoft.com/office/powerpoint/2010/main" val="26362611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fade">
                                      <p:cBhvr>
                                        <p:cTn id="12" dur="2000"/>
                                        <p:tgtEl>
                                          <p:spTgt spid="1024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3">
                                            <p:txEl>
                                              <p:pRg st="1" end="1"/>
                                            </p:txEl>
                                          </p:spTgt>
                                        </p:tgtEl>
                                        <p:attrNameLst>
                                          <p:attrName>style.visibility</p:attrName>
                                        </p:attrNameLst>
                                      </p:cBhvr>
                                      <p:to>
                                        <p:strVal val="visible"/>
                                      </p:to>
                                    </p:set>
                                    <p:animEffect transition="in" filter="fade">
                                      <p:cBhvr>
                                        <p:cTn id="17" dur="2000"/>
                                        <p:tgtEl>
                                          <p:spTgt spid="1024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243">
                                            <p:txEl>
                                              <p:pRg st="2" end="2"/>
                                            </p:txEl>
                                          </p:spTgt>
                                        </p:tgtEl>
                                        <p:attrNameLst>
                                          <p:attrName>style.visibility</p:attrName>
                                        </p:attrNameLst>
                                      </p:cBhvr>
                                      <p:to>
                                        <p:strVal val="visible"/>
                                      </p:to>
                                    </p:set>
                                    <p:animEffect transition="in" filter="fade">
                                      <p:cBhvr>
                                        <p:cTn id="22" dur="2000"/>
                                        <p:tgtEl>
                                          <p:spTgt spid="1024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243">
                                            <p:txEl>
                                              <p:pRg st="3" end="3"/>
                                            </p:txEl>
                                          </p:spTgt>
                                        </p:tgtEl>
                                        <p:attrNameLst>
                                          <p:attrName>style.visibility</p:attrName>
                                        </p:attrNameLst>
                                      </p:cBhvr>
                                      <p:to>
                                        <p:strVal val="visible"/>
                                      </p:to>
                                    </p:set>
                                    <p:animEffect transition="in" filter="fade">
                                      <p:cBhvr>
                                        <p:cTn id="27" dur="20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5800" y="-22225"/>
            <a:ext cx="7772400" cy="1866900"/>
          </a:xfrm>
        </p:spPr>
        <p:txBody>
          <a:bodyPr>
            <a:normAutofit fontScale="90000"/>
          </a:bodyPr>
          <a:lstStyle/>
          <a:p>
            <a:pPr eaLnBrk="1" hangingPunct="1">
              <a:defRPr/>
            </a:pPr>
            <a:r>
              <a:rPr lang="sv-SE" sz="3600" b="1" dirty="0" smtClean="0">
                <a:cs typeface="+mj-cs"/>
              </a:rPr>
              <a:t>Unga förövare. Varför?</a:t>
            </a:r>
            <a:r>
              <a:rPr lang="sv-SE" b="1" dirty="0" smtClean="0">
                <a:cs typeface="+mj-cs"/>
              </a:rPr>
              <a:t/>
            </a:r>
            <a:br>
              <a:rPr lang="sv-SE" b="1" dirty="0" smtClean="0">
                <a:cs typeface="+mj-cs"/>
              </a:rPr>
            </a:br>
            <a:r>
              <a:rPr lang="sv-SE" sz="3200" b="1" i="1" dirty="0" smtClean="0">
                <a:cs typeface="+mj-cs"/>
              </a:rPr>
              <a:t>Ingen ensam faktor leder till ett sexuellt förövarbeteende men är funktionshindret i sig en riskfaktor? </a:t>
            </a:r>
          </a:p>
        </p:txBody>
      </p:sp>
      <p:sp>
        <p:nvSpPr>
          <p:cNvPr id="61443" name="Rectangle 3"/>
          <p:cNvSpPr>
            <a:spLocks noGrp="1" noChangeArrowheads="1"/>
          </p:cNvSpPr>
          <p:nvPr>
            <p:ph sz="half" idx="1"/>
          </p:nvPr>
        </p:nvSpPr>
        <p:spPr>
          <a:xfrm>
            <a:off x="685800" y="1655726"/>
            <a:ext cx="3810000" cy="4410112"/>
          </a:xfrm>
        </p:spPr>
        <p:txBody>
          <a:bodyPr>
            <a:normAutofit/>
          </a:bodyPr>
          <a:lstStyle/>
          <a:p>
            <a:pPr eaLnBrk="1" hangingPunct="1">
              <a:defRPr/>
            </a:pPr>
            <a:r>
              <a:rPr lang="sv-SE" dirty="0" smtClean="0">
                <a:cs typeface="+mn-cs"/>
              </a:rPr>
              <a:t>Egna upplevelser av kränkningar</a:t>
            </a:r>
          </a:p>
          <a:p>
            <a:pPr eaLnBrk="1" hangingPunct="1">
              <a:defRPr/>
            </a:pPr>
            <a:r>
              <a:rPr lang="sv-SE" dirty="0" smtClean="0">
                <a:cs typeface="+mn-cs"/>
              </a:rPr>
              <a:t>Erfarenheter av våld i familjen </a:t>
            </a:r>
          </a:p>
          <a:p>
            <a:pPr eaLnBrk="1" hangingPunct="1">
              <a:defRPr/>
            </a:pPr>
            <a:r>
              <a:rPr lang="sv-SE" dirty="0" smtClean="0">
                <a:cs typeface="+mn-cs"/>
              </a:rPr>
              <a:t>Mobbad</a:t>
            </a:r>
          </a:p>
          <a:p>
            <a:pPr eaLnBrk="1" hangingPunct="1">
              <a:defRPr/>
            </a:pPr>
            <a:r>
              <a:rPr lang="sv-SE" dirty="0" smtClean="0">
                <a:cs typeface="+mn-cs"/>
              </a:rPr>
              <a:t>Bristande omsorg</a:t>
            </a:r>
          </a:p>
          <a:p>
            <a:pPr eaLnBrk="1" hangingPunct="1">
              <a:defRPr/>
            </a:pPr>
            <a:r>
              <a:rPr lang="sv-SE" dirty="0" smtClean="0">
                <a:cs typeface="+mn-cs"/>
              </a:rPr>
              <a:t>Hyperaktivitet, koncentrations-svårigheter</a:t>
            </a:r>
          </a:p>
          <a:p>
            <a:pPr eaLnBrk="1" hangingPunct="1">
              <a:defRPr/>
            </a:pPr>
            <a:endParaRPr lang="sv-SE" dirty="0" smtClean="0">
              <a:cs typeface="+mn-cs"/>
            </a:endParaRPr>
          </a:p>
        </p:txBody>
      </p:sp>
      <p:sp>
        <p:nvSpPr>
          <p:cNvPr id="61444" name="Rectangle 4"/>
          <p:cNvSpPr>
            <a:spLocks noGrp="1" noChangeArrowheads="1"/>
          </p:cNvSpPr>
          <p:nvPr>
            <p:ph sz="half" idx="2"/>
          </p:nvPr>
        </p:nvSpPr>
        <p:spPr>
          <a:xfrm>
            <a:off x="4648200" y="1655726"/>
            <a:ext cx="3810000" cy="4410112"/>
          </a:xfrm>
        </p:spPr>
        <p:txBody>
          <a:bodyPr>
            <a:normAutofit/>
          </a:bodyPr>
          <a:lstStyle/>
          <a:p>
            <a:pPr eaLnBrk="1" hangingPunct="1">
              <a:defRPr/>
            </a:pPr>
            <a:r>
              <a:rPr lang="sv-SE" dirty="0" smtClean="0">
                <a:cs typeface="+mn-cs"/>
              </a:rPr>
              <a:t>Socialt isolerad och därför inkompetent</a:t>
            </a:r>
          </a:p>
          <a:p>
            <a:pPr eaLnBrk="1" hangingPunct="1">
              <a:defRPr/>
            </a:pPr>
            <a:r>
              <a:rPr lang="sv-SE" dirty="0" smtClean="0"/>
              <a:t>Kognitiva förvrängningar.</a:t>
            </a:r>
            <a:endParaRPr lang="sv-SE" dirty="0" smtClean="0">
              <a:cs typeface="+mn-cs"/>
            </a:endParaRPr>
          </a:p>
          <a:p>
            <a:pPr eaLnBrk="1" hangingPunct="1">
              <a:defRPr/>
            </a:pPr>
            <a:r>
              <a:rPr lang="sv-SE" dirty="0" smtClean="0">
                <a:cs typeface="+mn-cs"/>
              </a:rPr>
              <a:t>Rädd</a:t>
            </a:r>
          </a:p>
          <a:p>
            <a:pPr eaLnBrk="1" hangingPunct="1">
              <a:defRPr/>
            </a:pPr>
            <a:r>
              <a:rPr lang="sv-SE" dirty="0" smtClean="0">
                <a:cs typeface="+mn-cs"/>
              </a:rPr>
              <a:t>Stark sexuell drivkraft</a:t>
            </a:r>
          </a:p>
          <a:p>
            <a:pPr eaLnBrk="1" hangingPunct="1">
              <a:buFont typeface="Wingdings" charset="0"/>
              <a:buNone/>
              <a:defRPr/>
            </a:pPr>
            <a:r>
              <a:rPr lang="sv-SE" i="1" dirty="0" smtClean="0">
                <a:cs typeface="+mn-cs"/>
              </a:rPr>
              <a:t>Ofta en ensam, lite udda pojke som inte erfarit goda relationer</a:t>
            </a:r>
          </a:p>
        </p:txBody>
      </p:sp>
    </p:spTree>
    <p:extLst>
      <p:ext uri="{BB962C8B-B14F-4D97-AF65-F5344CB8AC3E}">
        <p14:creationId xmlns:p14="http://schemas.microsoft.com/office/powerpoint/2010/main" val="3361586521"/>
      </p:ext>
    </p:extLst>
  </p:cSld>
  <p:clrMapOvr>
    <a:masterClrMapping/>
  </p:clrMapOvr>
  <p:transition spd="med">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43">
                                            <p:txEl>
                                              <p:pRg st="0" end="0"/>
                                            </p:txEl>
                                          </p:spTgt>
                                        </p:tgtEl>
                                        <p:attrNameLst>
                                          <p:attrName>style.visibility</p:attrName>
                                        </p:attrNameLst>
                                      </p:cBhvr>
                                      <p:to>
                                        <p:strVal val="visible"/>
                                      </p:to>
                                    </p:set>
                                    <p:animEffect transition="in" filter="wipe(left)">
                                      <p:cBhvr>
                                        <p:cTn id="7" dur="500"/>
                                        <p:tgtEl>
                                          <p:spTgt spid="614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43">
                                            <p:txEl>
                                              <p:pRg st="1" end="1"/>
                                            </p:txEl>
                                          </p:spTgt>
                                        </p:tgtEl>
                                        <p:attrNameLst>
                                          <p:attrName>style.visibility</p:attrName>
                                        </p:attrNameLst>
                                      </p:cBhvr>
                                      <p:to>
                                        <p:strVal val="visible"/>
                                      </p:to>
                                    </p:set>
                                    <p:animEffect transition="in" filter="wipe(left)">
                                      <p:cBhvr>
                                        <p:cTn id="12" dur="500"/>
                                        <p:tgtEl>
                                          <p:spTgt spid="6144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43">
                                            <p:txEl>
                                              <p:pRg st="2" end="2"/>
                                            </p:txEl>
                                          </p:spTgt>
                                        </p:tgtEl>
                                        <p:attrNameLst>
                                          <p:attrName>style.visibility</p:attrName>
                                        </p:attrNameLst>
                                      </p:cBhvr>
                                      <p:to>
                                        <p:strVal val="visible"/>
                                      </p:to>
                                    </p:set>
                                    <p:animEffect transition="in" filter="wipe(left)">
                                      <p:cBhvr>
                                        <p:cTn id="17" dur="500"/>
                                        <p:tgtEl>
                                          <p:spTgt spid="6144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443">
                                            <p:txEl>
                                              <p:pRg st="3" end="3"/>
                                            </p:txEl>
                                          </p:spTgt>
                                        </p:tgtEl>
                                        <p:attrNameLst>
                                          <p:attrName>style.visibility</p:attrName>
                                        </p:attrNameLst>
                                      </p:cBhvr>
                                      <p:to>
                                        <p:strVal val="visible"/>
                                      </p:to>
                                    </p:set>
                                    <p:animEffect transition="in" filter="wipe(left)">
                                      <p:cBhvr>
                                        <p:cTn id="22" dur="500"/>
                                        <p:tgtEl>
                                          <p:spTgt spid="6144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443">
                                            <p:txEl>
                                              <p:pRg st="4" end="4"/>
                                            </p:txEl>
                                          </p:spTgt>
                                        </p:tgtEl>
                                        <p:attrNameLst>
                                          <p:attrName>style.visibility</p:attrName>
                                        </p:attrNameLst>
                                      </p:cBhvr>
                                      <p:to>
                                        <p:strVal val="visible"/>
                                      </p:to>
                                    </p:set>
                                    <p:animEffect transition="in" filter="wipe(left)">
                                      <p:cBhvr>
                                        <p:cTn id="27" dur="500"/>
                                        <p:tgtEl>
                                          <p:spTgt spid="6144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1444">
                                            <p:txEl>
                                              <p:pRg st="0" end="0"/>
                                            </p:txEl>
                                          </p:spTgt>
                                        </p:tgtEl>
                                        <p:attrNameLst>
                                          <p:attrName>style.visibility</p:attrName>
                                        </p:attrNameLst>
                                      </p:cBhvr>
                                      <p:to>
                                        <p:strVal val="visible"/>
                                      </p:to>
                                    </p:set>
                                    <p:animEffect transition="in" filter="wipe(left)">
                                      <p:cBhvr>
                                        <p:cTn id="32" dur="500"/>
                                        <p:tgtEl>
                                          <p:spTgt spid="6144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1444">
                                            <p:txEl>
                                              <p:pRg st="1" end="1"/>
                                            </p:txEl>
                                          </p:spTgt>
                                        </p:tgtEl>
                                        <p:attrNameLst>
                                          <p:attrName>style.visibility</p:attrName>
                                        </p:attrNameLst>
                                      </p:cBhvr>
                                      <p:to>
                                        <p:strVal val="visible"/>
                                      </p:to>
                                    </p:set>
                                    <p:animEffect transition="in" filter="wipe(left)">
                                      <p:cBhvr>
                                        <p:cTn id="37" dur="500"/>
                                        <p:tgtEl>
                                          <p:spTgt spid="61444">
                                            <p:txEl>
                                              <p:pRg st="1" end="1"/>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1444">
                                            <p:txEl>
                                              <p:pRg st="2" end="2"/>
                                            </p:txEl>
                                          </p:spTgt>
                                        </p:tgtEl>
                                        <p:attrNameLst>
                                          <p:attrName>style.visibility</p:attrName>
                                        </p:attrNameLst>
                                      </p:cBhvr>
                                      <p:to>
                                        <p:strVal val="visible"/>
                                      </p:to>
                                    </p:set>
                                    <p:animEffect transition="in" filter="wipe(left)">
                                      <p:cBhvr>
                                        <p:cTn id="42" dur="500"/>
                                        <p:tgtEl>
                                          <p:spTgt spid="61444">
                                            <p:txEl>
                                              <p:pRg st="2" end="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1444">
                                            <p:txEl>
                                              <p:pRg st="3" end="3"/>
                                            </p:txEl>
                                          </p:spTgt>
                                        </p:tgtEl>
                                        <p:attrNameLst>
                                          <p:attrName>style.visibility</p:attrName>
                                        </p:attrNameLst>
                                      </p:cBhvr>
                                      <p:to>
                                        <p:strVal val="visible"/>
                                      </p:to>
                                    </p:set>
                                    <p:animEffect transition="in" filter="wipe(left)">
                                      <p:cBhvr>
                                        <p:cTn id="47" dur="500"/>
                                        <p:tgtEl>
                                          <p:spTgt spid="61444">
                                            <p:txEl>
                                              <p:pRg st="3" end="3"/>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61444">
                                            <p:txEl>
                                              <p:pRg st="4" end="4"/>
                                            </p:txEl>
                                          </p:spTgt>
                                        </p:tgtEl>
                                        <p:attrNameLst>
                                          <p:attrName>style.visibility</p:attrName>
                                        </p:attrNameLst>
                                      </p:cBhvr>
                                      <p:to>
                                        <p:strVal val="visible"/>
                                      </p:to>
                                    </p:set>
                                    <p:animEffect transition="in" filter="wipe(left)">
                                      <p:cBhvr>
                                        <p:cTn id="52" dur="500"/>
                                        <p:tgtEl>
                                          <p:spTgt spid="614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3" grpId="0" build="p" autoUpdateAnimBg="0"/>
      <p:bldP spid="61444"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fontScale="90000"/>
          </a:bodyPr>
          <a:lstStyle/>
          <a:p>
            <a:pPr eaLnBrk="1" hangingPunct="1">
              <a:defRPr/>
            </a:pPr>
            <a:r>
              <a:rPr lang="sv-SE" dirty="0" smtClean="0">
                <a:cs typeface="+mj-cs"/>
              </a:rPr>
              <a:t>Om utvecklingsstörning, intellektuella funktionshinder…</a:t>
            </a:r>
          </a:p>
        </p:txBody>
      </p:sp>
      <p:sp>
        <p:nvSpPr>
          <p:cNvPr id="56323" name="Rectangle 3"/>
          <p:cNvSpPr>
            <a:spLocks noGrp="1" noChangeArrowheads="1"/>
          </p:cNvSpPr>
          <p:nvPr>
            <p:ph idx="1"/>
          </p:nvPr>
        </p:nvSpPr>
        <p:spPr/>
        <p:txBody>
          <a:bodyPr/>
          <a:lstStyle/>
          <a:p>
            <a:pPr eaLnBrk="1" hangingPunct="1">
              <a:defRPr/>
            </a:pPr>
            <a:r>
              <a:rPr lang="sv-SE" dirty="0" smtClean="0">
                <a:cs typeface="+mn-cs"/>
              </a:rPr>
              <a:t>Hypotes; att vara annorlunda kan innebära en förhöjd risk att fara illa och att göra illa</a:t>
            </a:r>
          </a:p>
          <a:p>
            <a:pPr>
              <a:defRPr/>
            </a:pPr>
            <a:r>
              <a:rPr lang="sv-SE" dirty="0">
                <a:latin typeface="Gill Sans" charset="0"/>
              </a:rPr>
              <a:t>In </a:t>
            </a:r>
            <a:r>
              <a:rPr lang="sv-SE" dirty="0" err="1">
                <a:latin typeface="Gill Sans" charset="0"/>
              </a:rPr>
              <a:t>study</a:t>
            </a:r>
            <a:r>
              <a:rPr lang="sv-SE" dirty="0">
                <a:latin typeface="Gill Sans" charset="0"/>
              </a:rPr>
              <a:t> </a:t>
            </a:r>
            <a:r>
              <a:rPr lang="sv-SE" dirty="0" err="1">
                <a:latin typeface="Gill Sans" charset="0"/>
              </a:rPr>
              <a:t>after</a:t>
            </a:r>
            <a:r>
              <a:rPr lang="sv-SE" dirty="0">
                <a:latin typeface="Gill Sans" charset="0"/>
              </a:rPr>
              <a:t> </a:t>
            </a:r>
            <a:r>
              <a:rPr lang="sv-SE" dirty="0" err="1">
                <a:latin typeface="Gill Sans" charset="0"/>
              </a:rPr>
              <a:t>study</a:t>
            </a:r>
            <a:r>
              <a:rPr lang="sv-SE" dirty="0">
                <a:latin typeface="Gill Sans" charset="0"/>
              </a:rPr>
              <a:t>, rates </a:t>
            </a:r>
            <a:r>
              <a:rPr lang="sv-SE" dirty="0" err="1">
                <a:latin typeface="Gill Sans" charset="0"/>
              </a:rPr>
              <a:t>of</a:t>
            </a:r>
            <a:r>
              <a:rPr lang="sv-SE" dirty="0">
                <a:latin typeface="Gill Sans" charset="0"/>
              </a:rPr>
              <a:t> </a:t>
            </a:r>
            <a:r>
              <a:rPr lang="sv-SE" dirty="0" err="1">
                <a:latin typeface="Gill Sans" charset="0"/>
              </a:rPr>
              <a:t>violent</a:t>
            </a:r>
            <a:r>
              <a:rPr lang="sv-SE" dirty="0">
                <a:latin typeface="Gill Sans" charset="0"/>
              </a:rPr>
              <a:t> </a:t>
            </a:r>
            <a:r>
              <a:rPr lang="sv-SE" dirty="0" err="1">
                <a:latin typeface="Gill Sans" charset="0"/>
              </a:rPr>
              <a:t>crime</a:t>
            </a:r>
            <a:r>
              <a:rPr lang="sv-SE" dirty="0">
                <a:latin typeface="Gill Sans" charset="0"/>
              </a:rPr>
              <a:t> </a:t>
            </a:r>
            <a:r>
              <a:rPr lang="sv-SE" dirty="0" err="1">
                <a:latin typeface="Gill Sans" charset="0"/>
              </a:rPr>
              <a:t>against</a:t>
            </a:r>
            <a:r>
              <a:rPr lang="sv-SE" dirty="0">
                <a:latin typeface="Gill Sans" charset="0"/>
              </a:rPr>
              <a:t> </a:t>
            </a:r>
            <a:r>
              <a:rPr lang="sv-SE" dirty="0" err="1">
                <a:latin typeface="Gill Sans" charset="0"/>
              </a:rPr>
              <a:t>people</a:t>
            </a:r>
            <a:r>
              <a:rPr lang="sv-SE" dirty="0">
                <a:latin typeface="Gill Sans" charset="0"/>
              </a:rPr>
              <a:t> </a:t>
            </a:r>
            <a:r>
              <a:rPr lang="sv-SE" dirty="0" err="1">
                <a:latin typeface="Gill Sans" charset="0"/>
              </a:rPr>
              <a:t>with</a:t>
            </a:r>
            <a:r>
              <a:rPr lang="sv-SE" dirty="0">
                <a:latin typeface="Gill Sans" charset="0"/>
              </a:rPr>
              <a:t> </a:t>
            </a:r>
            <a:r>
              <a:rPr lang="sv-SE" dirty="0" err="1">
                <a:latin typeface="Gill Sans" charset="0"/>
              </a:rPr>
              <a:t>developmental</a:t>
            </a:r>
            <a:r>
              <a:rPr lang="sv-SE" dirty="0">
                <a:latin typeface="Gill Sans" charset="0"/>
              </a:rPr>
              <a:t> or </a:t>
            </a:r>
            <a:r>
              <a:rPr lang="sv-SE" dirty="0" err="1">
                <a:latin typeface="Gill Sans" charset="0"/>
              </a:rPr>
              <a:t>other</a:t>
            </a:r>
            <a:r>
              <a:rPr lang="sv-SE" dirty="0">
                <a:latin typeface="Gill Sans" charset="0"/>
              </a:rPr>
              <a:t> </a:t>
            </a:r>
            <a:r>
              <a:rPr lang="sv-SE" dirty="0" err="1">
                <a:latin typeface="Gill Sans" charset="0"/>
              </a:rPr>
              <a:t>disabilities</a:t>
            </a:r>
            <a:r>
              <a:rPr lang="sv-SE" dirty="0">
                <a:latin typeface="Gill Sans" charset="0"/>
              </a:rPr>
              <a:t> </a:t>
            </a:r>
            <a:r>
              <a:rPr lang="sv-SE" dirty="0" err="1">
                <a:latin typeface="Gill Sans" charset="0"/>
              </a:rPr>
              <a:t>are</a:t>
            </a:r>
            <a:r>
              <a:rPr lang="sv-SE" dirty="0">
                <a:latin typeface="Gill Sans" charset="0"/>
              </a:rPr>
              <a:t> </a:t>
            </a:r>
            <a:r>
              <a:rPr lang="sv-SE" dirty="0" err="1">
                <a:latin typeface="Gill Sans" charset="0"/>
              </a:rPr>
              <a:t>found</a:t>
            </a:r>
            <a:r>
              <a:rPr lang="sv-SE" dirty="0">
                <a:latin typeface="Gill Sans" charset="0"/>
              </a:rPr>
              <a:t> </a:t>
            </a:r>
            <a:r>
              <a:rPr lang="sv-SE" dirty="0" err="1">
                <a:latin typeface="Gill Sans" charset="0"/>
              </a:rPr>
              <a:t>to</a:t>
            </a:r>
            <a:r>
              <a:rPr lang="sv-SE" dirty="0">
                <a:latin typeface="Gill Sans" charset="0"/>
              </a:rPr>
              <a:t> be at </a:t>
            </a:r>
            <a:r>
              <a:rPr lang="sv-SE" dirty="0" err="1">
                <a:latin typeface="Gill Sans" charset="0"/>
              </a:rPr>
              <a:t>least</a:t>
            </a:r>
            <a:r>
              <a:rPr lang="sv-SE" dirty="0">
                <a:latin typeface="Gill Sans" charset="0"/>
              </a:rPr>
              <a:t> 4 </a:t>
            </a:r>
            <a:r>
              <a:rPr lang="sv-SE" dirty="0" err="1">
                <a:latin typeface="Gill Sans" charset="0"/>
              </a:rPr>
              <a:t>times</a:t>
            </a:r>
            <a:r>
              <a:rPr lang="sv-SE" dirty="0">
                <a:latin typeface="Gill Sans" charset="0"/>
              </a:rPr>
              <a:t> </a:t>
            </a:r>
            <a:r>
              <a:rPr lang="sv-SE" dirty="0" err="1">
                <a:latin typeface="Gill Sans" charset="0"/>
              </a:rPr>
              <a:t>higher</a:t>
            </a:r>
            <a:r>
              <a:rPr lang="sv-SE" dirty="0">
                <a:latin typeface="Gill Sans" charset="0"/>
              </a:rPr>
              <a:t> </a:t>
            </a:r>
            <a:r>
              <a:rPr lang="sv-SE" dirty="0" err="1">
                <a:latin typeface="Gill Sans" charset="0"/>
              </a:rPr>
              <a:t>than</a:t>
            </a:r>
            <a:r>
              <a:rPr lang="sv-SE" dirty="0">
                <a:latin typeface="Gill Sans" charset="0"/>
              </a:rPr>
              <a:t> the rate </a:t>
            </a:r>
            <a:r>
              <a:rPr lang="sv-SE" dirty="0" err="1">
                <a:latin typeface="Gill Sans" charset="0"/>
              </a:rPr>
              <a:t>against</a:t>
            </a:r>
            <a:r>
              <a:rPr lang="sv-SE" dirty="0">
                <a:latin typeface="Gill Sans" charset="0"/>
              </a:rPr>
              <a:t> the general population.</a:t>
            </a:r>
            <a:br>
              <a:rPr lang="sv-SE" dirty="0">
                <a:latin typeface="Gill Sans" charset="0"/>
              </a:rPr>
            </a:br>
            <a:r>
              <a:rPr lang="sv-SE" dirty="0">
                <a:latin typeface="Gill Sans" charset="0"/>
              </a:rPr>
              <a:t>                                      </a:t>
            </a:r>
            <a:r>
              <a:rPr lang="sv-SE" sz="1400" dirty="0">
                <a:latin typeface="Gill Sans" charset="0"/>
              </a:rPr>
              <a:t>(</a:t>
            </a:r>
            <a:r>
              <a:rPr lang="sv-SE" sz="1400" dirty="0" err="1">
                <a:latin typeface="Gill Sans" charset="0"/>
              </a:rPr>
              <a:t>Sorensen</a:t>
            </a:r>
            <a:r>
              <a:rPr lang="sv-SE" sz="1400" dirty="0">
                <a:latin typeface="Gill Sans" charset="0"/>
              </a:rPr>
              <a:t> 2002)</a:t>
            </a:r>
          </a:p>
          <a:p>
            <a:pPr>
              <a:defRPr/>
            </a:pPr>
            <a:endParaRPr lang="sv-SE" dirty="0">
              <a:latin typeface="Gill Sans" charset="0"/>
            </a:endParaRPr>
          </a:p>
          <a:p>
            <a:pPr eaLnBrk="1" hangingPunct="1">
              <a:defRPr/>
            </a:pPr>
            <a:endParaRPr lang="sv-SE" dirty="0" smtClean="0">
              <a:cs typeface="+mn-cs"/>
            </a:endParaRPr>
          </a:p>
          <a:p>
            <a:pPr eaLnBrk="1" hangingPunct="1">
              <a:defRPr/>
            </a:pPr>
            <a:endParaRPr lang="sv-SE" dirty="0" smtClean="0">
              <a:cs typeface="+mn-cs"/>
            </a:endParaRPr>
          </a:p>
          <a:p>
            <a:pPr marL="0" indent="0" eaLnBrk="1" hangingPunct="1">
              <a:buNone/>
              <a:defRPr/>
            </a:pPr>
            <a:endParaRPr lang="sv-SE" dirty="0" smtClean="0">
              <a:cs typeface="+mn-cs"/>
            </a:endParaRPr>
          </a:p>
        </p:txBody>
      </p:sp>
    </p:spTree>
    <p:extLst>
      <p:ext uri="{BB962C8B-B14F-4D97-AF65-F5344CB8AC3E}">
        <p14:creationId xmlns:p14="http://schemas.microsoft.com/office/powerpoint/2010/main" val="2566240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3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defRPr/>
            </a:pPr>
            <a:endParaRPr lang="en-US" dirty="0" smtClean="0">
              <a:latin typeface="Gill Sans" charset="0"/>
              <a:cs typeface="+mj-cs"/>
            </a:endParaRPr>
          </a:p>
        </p:txBody>
      </p:sp>
      <p:sp>
        <p:nvSpPr>
          <p:cNvPr id="37891" name="Rectangle 3"/>
          <p:cNvSpPr>
            <a:spLocks noGrp="1" noChangeArrowheads="1"/>
          </p:cNvSpPr>
          <p:nvPr>
            <p:ph idx="1"/>
          </p:nvPr>
        </p:nvSpPr>
        <p:spPr/>
        <p:txBody>
          <a:bodyPr/>
          <a:lstStyle/>
          <a:p>
            <a:pPr eaLnBrk="1" hangingPunct="1">
              <a:defRPr/>
            </a:pPr>
            <a:endParaRPr lang="en-US" smtClean="0">
              <a:latin typeface="Gill Sans" charset="0"/>
              <a:cs typeface="+mn-cs"/>
            </a:endParaRPr>
          </a:p>
        </p:txBody>
      </p:sp>
      <p:pic>
        <p:nvPicPr>
          <p:cNvPr id="30723" name="Picture 4" descr="Vägskäl (dör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63" y="-1806428"/>
            <a:ext cx="10852219" cy="950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55145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153</TotalTime>
  <Words>774</Words>
  <Application>Microsoft Office PowerPoint</Application>
  <PresentationFormat>Bildspel på skärmen (4:3)</PresentationFormat>
  <Paragraphs>95</Paragraphs>
  <Slides>27</Slides>
  <Notes>2</Notes>
  <HiddenSlides>0</HiddenSlides>
  <MMClips>0</MMClips>
  <ScaleCrop>false</ScaleCrop>
  <HeadingPairs>
    <vt:vector size="4" baseType="variant">
      <vt:variant>
        <vt:lpstr>Tema</vt:lpstr>
      </vt:variant>
      <vt:variant>
        <vt:i4>1</vt:i4>
      </vt:variant>
      <vt:variant>
        <vt:lpstr>Bildrubriker</vt:lpstr>
      </vt:variant>
      <vt:variant>
        <vt:i4>27</vt:i4>
      </vt:variant>
    </vt:vector>
  </HeadingPairs>
  <TitlesOfParts>
    <vt:vector size="28" baseType="lpstr">
      <vt:lpstr>Office Theme</vt:lpstr>
      <vt:lpstr>PowerPoint-presentation</vt:lpstr>
      <vt:lpstr>Varför just jag?  Om våld, övergrepp och funktionshinder </vt:lpstr>
      <vt:lpstr>PowerPoint-presentation</vt:lpstr>
      <vt:lpstr>Övergrepp, en komplex verklighet för alldeles för många. Hur många?</vt:lpstr>
      <vt:lpstr>Vad kan ett övergrepp innebära?</vt:lpstr>
      <vt:lpstr>BUSA; ett sätt att tänka kring behandling</vt:lpstr>
      <vt:lpstr>Unga förövare. Varför? Ingen ensam faktor leder till ett sexuellt förövarbeteende men är funktionshindret i sig en riskfaktor? </vt:lpstr>
      <vt:lpstr>Om utvecklingsstörning, intellektuella funktionshinder…</vt:lpstr>
      <vt:lpstr>PowerPoint-presentation</vt:lpstr>
      <vt:lpstr>PowerPoint-presentation</vt:lpstr>
      <vt:lpstr>Vad kan det då innebära att vara utvecklingsstörd?</vt:lpstr>
      <vt:lpstr>Svårigheter</vt:lpstr>
      <vt:lpstr>                   Den som inte känner sig som någon har heller inget att tala om ( L Lorentzon)                 </vt:lpstr>
      <vt:lpstr>PowerPoint-presentation</vt:lpstr>
      <vt:lpstr>      Lena är nästan 18 år och din elev, svagbegåvad, skör och tillbakadragen. Lyssnar uppmärksamt och har egentligen aldrig stökat eller krävt något extra. Ni har tänkt att ni borde ge henne mer men några omogna pojkar i klassen tar all tid, allt syre. Hon känns tom, inte riktigt glad. Av en tillfällighet ser ni henne på stan med ett gäng som är klart äldre. Hon är rejält berusad och uppenbart tillsammans med en betydligt äldre man. Ni har sett honom tidigare och han tillhör A-laget. Det svåra är att ni aldrig sett Lena så glad Hur kan man tänka? </vt:lpstr>
      <vt:lpstr>Relationen utvecklas och fungerar lite haltande. De förlovar sig och efter 5 månader vill Lena ha barn. Hur tänker vi?</vt:lpstr>
      <vt:lpstr>PowerPoint-presentation</vt:lpstr>
      <vt:lpstr> </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Tack!</vt:lpstr>
    </vt:vector>
  </TitlesOfParts>
  <Company>Psykolog Olof Risberg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Olof Risberg</dc:creator>
  <cp:lastModifiedBy>standard</cp:lastModifiedBy>
  <cp:revision>25</cp:revision>
  <dcterms:created xsi:type="dcterms:W3CDTF">2011-09-08T11:12:16Z</dcterms:created>
  <dcterms:modified xsi:type="dcterms:W3CDTF">2015-03-18T14:56:40Z</dcterms:modified>
</cp:coreProperties>
</file>